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1"/>
  </p:notesMasterIdLst>
  <p:handoutMasterIdLst>
    <p:handoutMasterId r:id="rId32"/>
  </p:handoutMasterIdLst>
  <p:sldIdLst>
    <p:sldId id="282" r:id="rId3"/>
    <p:sldId id="257" r:id="rId4"/>
    <p:sldId id="258" r:id="rId5"/>
    <p:sldId id="259" r:id="rId6"/>
    <p:sldId id="270" r:id="rId7"/>
    <p:sldId id="263" r:id="rId8"/>
    <p:sldId id="260" r:id="rId9"/>
    <p:sldId id="281" r:id="rId10"/>
    <p:sldId id="261" r:id="rId11"/>
    <p:sldId id="262" r:id="rId12"/>
    <p:sldId id="269" r:id="rId13"/>
    <p:sldId id="264" r:id="rId14"/>
    <p:sldId id="271" r:id="rId15"/>
    <p:sldId id="265" r:id="rId16"/>
    <p:sldId id="272" r:id="rId17"/>
    <p:sldId id="273" r:id="rId18"/>
    <p:sldId id="266" r:id="rId19"/>
    <p:sldId id="274" r:id="rId20"/>
    <p:sldId id="267" r:id="rId21"/>
    <p:sldId id="275" r:id="rId22"/>
    <p:sldId id="276" r:id="rId23"/>
    <p:sldId id="277" r:id="rId24"/>
    <p:sldId id="278" r:id="rId25"/>
    <p:sldId id="279" r:id="rId26"/>
    <p:sldId id="280" r:id="rId27"/>
    <p:sldId id="268" r:id="rId28"/>
    <p:sldId id="283" r:id="rId29"/>
    <p:sldId id="284"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6699"/>
    <a:srgbClr val="70A301"/>
    <a:srgbClr val="409400"/>
    <a:srgbClr val="4BAE00"/>
    <a:srgbClr val="7CC2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7" autoAdjust="0"/>
    <p:restoredTop sz="94649" autoAdjust="0"/>
  </p:normalViewPr>
  <p:slideViewPr>
    <p:cSldViewPr>
      <p:cViewPr varScale="1">
        <p:scale>
          <a:sx n="115" d="100"/>
          <a:sy n="115" d="100"/>
        </p:scale>
        <p:origin x="1500" y="10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2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9E619BC-77A0-48DB-B4AE-B19F9E5A191B}"/>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62467" name="Rectangle 3">
            <a:extLst>
              <a:ext uri="{FF2B5EF4-FFF2-40B4-BE49-F238E27FC236}">
                <a16:creationId xmlns:a16="http://schemas.microsoft.com/office/drawing/2014/main" id="{0F092332-E98A-4383-8ACE-627F5D1A3833}"/>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endParaRPr lang="en-US"/>
          </a:p>
        </p:txBody>
      </p:sp>
      <p:sp>
        <p:nvSpPr>
          <p:cNvPr id="62468" name="Rectangle 4">
            <a:extLst>
              <a:ext uri="{FF2B5EF4-FFF2-40B4-BE49-F238E27FC236}">
                <a16:creationId xmlns:a16="http://schemas.microsoft.com/office/drawing/2014/main" id="{5B5E5BE2-56DD-40F9-89E2-FBA11B3B6C2A}"/>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62469" name="Rectangle 5">
            <a:extLst>
              <a:ext uri="{FF2B5EF4-FFF2-40B4-BE49-F238E27FC236}">
                <a16:creationId xmlns:a16="http://schemas.microsoft.com/office/drawing/2014/main" id="{76C9162F-39D7-4841-A527-3BD2D7C11F4C}"/>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325D928-E6B6-48DC-A5C4-F4096E8419D5}"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6D5F41F-21EA-493D-9FB8-BB27B35ACA8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9939" name="Rectangle 3">
            <a:extLst>
              <a:ext uri="{FF2B5EF4-FFF2-40B4-BE49-F238E27FC236}">
                <a16:creationId xmlns:a16="http://schemas.microsoft.com/office/drawing/2014/main" id="{8857CA6B-2722-471A-A9D4-F80364D16AA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endParaRPr lang="en-US"/>
          </a:p>
        </p:txBody>
      </p:sp>
      <p:sp>
        <p:nvSpPr>
          <p:cNvPr id="18436" name="Rectangle 4">
            <a:extLst>
              <a:ext uri="{FF2B5EF4-FFF2-40B4-BE49-F238E27FC236}">
                <a16:creationId xmlns:a16="http://schemas.microsoft.com/office/drawing/2014/main" id="{7F987401-D307-4F5D-AC89-24812ED5130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a:extLst>
              <a:ext uri="{FF2B5EF4-FFF2-40B4-BE49-F238E27FC236}">
                <a16:creationId xmlns:a16="http://schemas.microsoft.com/office/drawing/2014/main" id="{5E279258-504A-4D48-8FD1-8F16E2890B30}"/>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9942" name="Rectangle 6">
            <a:extLst>
              <a:ext uri="{FF2B5EF4-FFF2-40B4-BE49-F238E27FC236}">
                <a16:creationId xmlns:a16="http://schemas.microsoft.com/office/drawing/2014/main" id="{C66D9733-EBB1-466C-B78A-4C04849AB061}"/>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9943" name="Rectangle 7">
            <a:extLst>
              <a:ext uri="{FF2B5EF4-FFF2-40B4-BE49-F238E27FC236}">
                <a16:creationId xmlns:a16="http://schemas.microsoft.com/office/drawing/2014/main" id="{D4D8EFF9-D146-450C-8FB1-3541E7CB653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287F758-BF07-4FD5-9959-D3DBBFBD533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通过实验验证牛二</a:t>
            </a:r>
          </a:p>
          <a:p>
            <a:endParaRPr lang="zh-CN" altLang="en-US" dirty="0"/>
          </a:p>
        </p:txBody>
      </p:sp>
      <p:sp>
        <p:nvSpPr>
          <p:cNvPr id="4" name="灯片编号占位符 3"/>
          <p:cNvSpPr>
            <a:spLocks noGrp="1"/>
          </p:cNvSpPr>
          <p:nvPr>
            <p:ph type="sldNum" sz="quarter" idx="10"/>
          </p:nvPr>
        </p:nvSpPr>
        <p:spPr/>
        <p:txBody>
          <a:bodyPr/>
          <a:lstStyle/>
          <a:p>
            <a:fld id="{5287F758-BF07-4FD5-9959-D3DBBFBD5335}" type="slidenum">
              <a:rPr lang="en-US" altLang="zh-CN" smtClean="0"/>
              <a:pPr/>
              <a:t>1</a:t>
            </a:fld>
            <a:endParaRPr lang="en-US" altLang="zh-CN"/>
          </a:p>
        </p:txBody>
      </p:sp>
    </p:spTree>
    <p:extLst>
      <p:ext uri="{BB962C8B-B14F-4D97-AF65-F5344CB8AC3E}">
        <p14:creationId xmlns:p14="http://schemas.microsoft.com/office/powerpoint/2010/main" val="233645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BABCC6F4-4E45-40EA-9855-805DD50085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9B7E0D-70DD-4333-91FD-95356327D06A}" type="slidenum">
              <a:rPr lang="en-US" altLang="zh-CN"/>
              <a:pPr/>
              <a:t>10</a:t>
            </a:fld>
            <a:endParaRPr lang="en-US" altLang="zh-CN"/>
          </a:p>
        </p:txBody>
      </p:sp>
      <p:sp>
        <p:nvSpPr>
          <p:cNvPr id="25603" name="Rectangle 2">
            <a:extLst>
              <a:ext uri="{FF2B5EF4-FFF2-40B4-BE49-F238E27FC236}">
                <a16:creationId xmlns:a16="http://schemas.microsoft.com/office/drawing/2014/main" id="{87D0CE61-50DE-48DA-81B3-E71895A7B2E3}"/>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726AB1CD-1795-4C4B-AE47-D6A8B73312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2167623-7609-44F0-B825-20E2C71EA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4938AD-3805-4037-9402-8A0D3CA48533}" type="slidenum">
              <a:rPr lang="en-US" altLang="zh-CN"/>
              <a:pPr/>
              <a:t>12</a:t>
            </a:fld>
            <a:endParaRPr lang="en-US" altLang="zh-CN"/>
          </a:p>
        </p:txBody>
      </p:sp>
      <p:sp>
        <p:nvSpPr>
          <p:cNvPr id="27651" name="Rectangle 2">
            <a:extLst>
              <a:ext uri="{FF2B5EF4-FFF2-40B4-BE49-F238E27FC236}">
                <a16:creationId xmlns:a16="http://schemas.microsoft.com/office/drawing/2014/main" id="{2153AA1D-B4A7-4002-B5C7-EC97D991C7C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3AD5AA18-BFD7-4D80-9A88-D97494066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marR="0" lvl="0" indent="-742950" algn="l" defTabSz="914400" rtl="0" eaLnBrk="1" fontAlgn="base" latinLnBrk="0" hangingPunct="1">
              <a:lnSpc>
                <a:spcPct val="100000"/>
              </a:lnSpc>
              <a:spcBef>
                <a:spcPct val="0"/>
              </a:spcBef>
              <a:spcAft>
                <a:spcPct val="0"/>
              </a:spcAft>
              <a:buClrTx/>
              <a:buSzTx/>
              <a:buFontTx/>
              <a:buAutoNum type="arabicPeriod"/>
              <a:tabLst/>
              <a:defRPr/>
            </a:pPr>
            <a:r>
              <a:rPr kumimoji="0" lang="zh-CN" altLang="en-US" sz="2800" b="1" i="1" u="none" strike="noStrike" kern="0" cap="none" spc="0" normalizeH="0" baseline="0" noProof="0" dirty="0">
                <a:ln>
                  <a:noFill/>
                </a:ln>
                <a:solidFill>
                  <a:srgbClr val="000000"/>
                </a:solidFill>
                <a:effectLst/>
                <a:uLnTx/>
                <a:uFillTx/>
                <a:latin typeface="Arial"/>
                <a:ea typeface="宋体"/>
                <a:cs typeface="+mn-cs"/>
              </a:rPr>
              <a:t>粗调</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：打开导轨的开关，再放滑块</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因为滑块与导轨之间仍然有摩擦力</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，需要调节导轨底下三个螺钉，目测使得滑块</a:t>
            </a:r>
            <a:r>
              <a:rPr kumimoji="0" lang="zh-CN" altLang="en-US" sz="2800" b="0" i="0" u="none" strike="noStrike" kern="0" cap="none" spc="0" normalizeH="0" baseline="0" noProof="0" dirty="0">
                <a:ln>
                  <a:noFill/>
                </a:ln>
                <a:solidFill>
                  <a:srgbClr val="FF0000"/>
                </a:solidFill>
                <a:effectLst/>
                <a:uLnTx/>
                <a:uFillTx/>
                <a:latin typeface="Arial"/>
                <a:ea typeface="宋体"/>
                <a:cs typeface="+mn-cs"/>
              </a:rPr>
              <a:t>基本保持不动</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往左滑代表右边偏高，往右滑代表左边偏高</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a:t>
            </a:r>
          </a:p>
          <a:p>
            <a:pPr eaLnBrk="1" hangingPunct="1"/>
            <a:endParaRPr lang="zh-CN" altLang="zh-CN"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2167623-7609-44F0-B825-20E2C71EA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4938AD-3805-4037-9402-8A0D3CA48533}" type="slidenum">
              <a:rPr lang="en-US" altLang="zh-CN"/>
              <a:pPr/>
              <a:t>13</a:t>
            </a:fld>
            <a:endParaRPr lang="en-US" altLang="zh-CN"/>
          </a:p>
        </p:txBody>
      </p:sp>
      <p:sp>
        <p:nvSpPr>
          <p:cNvPr id="27651" name="Rectangle 2">
            <a:extLst>
              <a:ext uri="{FF2B5EF4-FFF2-40B4-BE49-F238E27FC236}">
                <a16:creationId xmlns:a16="http://schemas.microsoft.com/office/drawing/2014/main" id="{2153AA1D-B4A7-4002-B5C7-EC97D991C7C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3AD5AA18-BFD7-4D80-9A88-D974940665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4</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3</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这里近似约等于号</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要</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体现在计时器上</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的</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量化数值</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，这里经验值</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大约是</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往返</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时间间隔</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4</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3</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在</a:t>
            </a:r>
            <a:r>
              <a:rPr kumimoji="0" lang="en-US" altLang="zh-CN" sz="2000" b="0" i="0" u="none" strike="noStrike" kern="0" cap="none" spc="0" normalizeH="0" baseline="0" noProof="0" dirty="0">
                <a:ln>
                  <a:noFill/>
                </a:ln>
                <a:solidFill>
                  <a:srgbClr val="FF0000"/>
                </a:solidFill>
                <a:effectLst/>
                <a:uLnTx/>
                <a:uFillTx/>
                <a:latin typeface="Arial"/>
                <a:ea typeface="宋体"/>
                <a:cs typeface="+mn-cs"/>
              </a:rPr>
              <a:t>0.2ms</a:t>
            </a:r>
            <a:r>
              <a:rPr kumimoji="0" lang="zh-CN" altLang="zh-CN" sz="2000" b="0" i="0" u="none" strike="noStrike" kern="0" cap="none" spc="0" normalizeH="0" baseline="0" noProof="0" dirty="0">
                <a:ln>
                  <a:noFill/>
                </a:ln>
                <a:solidFill>
                  <a:srgbClr val="FF0000"/>
                </a:solidFill>
                <a:effectLst/>
                <a:uLnTx/>
                <a:uFillTx/>
                <a:latin typeface="Arial"/>
                <a:ea typeface="宋体"/>
                <a:cs typeface="+mn-cs"/>
              </a:rPr>
              <a:t>到</a:t>
            </a:r>
            <a:r>
              <a:rPr kumimoji="0" lang="en-US" altLang="zh-CN" sz="2000" b="0" i="0" u="none" strike="noStrike" kern="0" cap="none" spc="0" normalizeH="0" baseline="0" noProof="0" dirty="0">
                <a:ln>
                  <a:noFill/>
                </a:ln>
                <a:solidFill>
                  <a:srgbClr val="FF0000"/>
                </a:solidFill>
                <a:effectLst/>
                <a:uLnTx/>
                <a:uFillTx/>
                <a:latin typeface="Arial"/>
                <a:ea typeface="宋体"/>
                <a:cs typeface="+mn-cs"/>
              </a:rPr>
              <a:t>0.3ms</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之间。</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具体</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哪个是</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3</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4</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可</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根据</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滑块运动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方向来定义。要会根据这两个差值大小来判断哪边高哪边低</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？比如若</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这个差值</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较</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大，代表滑块做</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上坡</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减速运动，反之</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则</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是</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“下坡”</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加速运动。</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如下图的“上坡”举例：</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eaLnBrk="1" hangingPunct="1"/>
            <a:r>
              <a:rPr kumimoji="0" lang="zh-CN" altLang="zh-CN" sz="2800" b="0" i="0" u="none" strike="noStrike" kern="0" cap="none" spc="0" normalizeH="0" baseline="0" noProof="0" dirty="0">
                <a:ln>
                  <a:noFill/>
                </a:ln>
                <a:solidFill>
                  <a:srgbClr val="000000"/>
                </a:solidFill>
                <a:effectLst/>
                <a:uLnTx/>
                <a:uFillTx/>
                <a:latin typeface="Arial"/>
                <a:ea typeface="宋体"/>
                <a:cs typeface="+mn-cs"/>
              </a:rPr>
              <a:t>两个光电门要先移到整个导轨的中间位置</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。因为如果</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太靠近导轨两端或者互相靠</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得太</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近，</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会</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出现</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再次经过</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光电门</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时，计时器没有</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显示</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时间</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数据的</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错误结果。</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注：</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经过光电门的时候速度</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如果太快</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，计时器</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芯片再次显示的</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延时</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大约</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0.2ms</a:t>
            </a:r>
            <a:r>
              <a:rPr kumimoji="0" lang="zh-CN" altLang="zh-CN" sz="28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800" b="0" i="0" u="none" strike="noStrike" kern="0" cap="none" spc="0" normalizeH="0" baseline="0" noProof="0" dirty="0">
                <a:ln>
                  <a:noFill/>
                </a:ln>
                <a:solidFill>
                  <a:srgbClr val="000000"/>
                </a:solidFill>
                <a:effectLst/>
                <a:uLnTx/>
                <a:uFillTx/>
                <a:latin typeface="Arial"/>
                <a:ea typeface="宋体"/>
                <a:cs typeface="+mn-cs"/>
              </a:rPr>
              <a:t>故无法显示</a:t>
            </a:r>
            <a:r>
              <a:rPr kumimoji="0" lang="en-US" altLang="zh-CN" sz="2800" b="0" i="0" u="none" strike="noStrike" kern="0" cap="none" spc="0" normalizeH="0" baseline="0" noProof="0" dirty="0">
                <a:ln>
                  <a:noFill/>
                </a:ln>
                <a:solidFill>
                  <a:srgbClr val="000000"/>
                </a:solidFill>
                <a:effectLst/>
                <a:uLnTx/>
                <a:uFillTx/>
                <a:latin typeface="Arial"/>
                <a:ea typeface="宋体"/>
                <a:cs typeface="+mn-cs"/>
              </a:rPr>
              <a:t>)</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840742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F19753-53D7-4366-99CD-8E177DF0C5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C1006F-581A-403B-9F3C-767972191428}" type="slidenum">
              <a:rPr lang="en-US" altLang="zh-CN"/>
              <a:pPr/>
              <a:t>14</a:t>
            </a:fld>
            <a:endParaRPr lang="en-US" altLang="zh-CN"/>
          </a:p>
        </p:txBody>
      </p:sp>
      <p:sp>
        <p:nvSpPr>
          <p:cNvPr id="28675" name="Rectangle 2">
            <a:extLst>
              <a:ext uri="{FF2B5EF4-FFF2-40B4-BE49-F238E27FC236}">
                <a16:creationId xmlns:a16="http://schemas.microsoft.com/office/drawing/2014/main" id="{7661682F-B569-406D-8F57-113381B1CEE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D9513847-E721-4CDE-B045-6E3C8839C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28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mn-cs"/>
              </a:rPr>
              <a:t>(The distance between two photogates should be approximately 50 cm, the initial positions of the Glider should keep the same in multiple measurements)</a:t>
            </a:r>
            <a:endParaRPr lang="zh-CN" altLang="zh-CN"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F19753-53D7-4366-99CD-8E177DF0C5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C1006F-581A-403B-9F3C-767972191428}" type="slidenum">
              <a:rPr lang="en-US" altLang="zh-CN"/>
              <a:pPr/>
              <a:t>15</a:t>
            </a:fld>
            <a:endParaRPr lang="en-US" altLang="zh-CN"/>
          </a:p>
        </p:txBody>
      </p:sp>
      <p:sp>
        <p:nvSpPr>
          <p:cNvPr id="28675" name="Rectangle 2">
            <a:extLst>
              <a:ext uri="{FF2B5EF4-FFF2-40B4-BE49-F238E27FC236}">
                <a16:creationId xmlns:a16="http://schemas.microsoft.com/office/drawing/2014/main" id="{7661682F-B569-406D-8F57-113381B1CEE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D9513847-E721-4CDE-B045-6E3C8839C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28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mn-cs"/>
              </a:rPr>
              <a:t>(The distance between two photogates should be approximately 50 cm, the initial positions of the Glider should keep the same in multiple measurements)</a:t>
            </a:r>
            <a:endParaRPr lang="zh-CN" altLang="zh-CN" dirty="0">
              <a:latin typeface="Arial" panose="020B0604020202020204" pitchFamily="34" charset="0"/>
            </a:endParaRPr>
          </a:p>
        </p:txBody>
      </p:sp>
    </p:spTree>
    <p:extLst>
      <p:ext uri="{BB962C8B-B14F-4D97-AF65-F5344CB8AC3E}">
        <p14:creationId xmlns:p14="http://schemas.microsoft.com/office/powerpoint/2010/main" val="1172435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56F19753-53D7-4366-99CD-8E177DF0C5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C1006F-581A-403B-9F3C-767972191428}" type="slidenum">
              <a:rPr lang="en-US" altLang="zh-CN"/>
              <a:pPr/>
              <a:t>16</a:t>
            </a:fld>
            <a:endParaRPr lang="en-US" altLang="zh-CN"/>
          </a:p>
        </p:txBody>
      </p:sp>
      <p:sp>
        <p:nvSpPr>
          <p:cNvPr id="28675" name="Rectangle 2">
            <a:extLst>
              <a:ext uri="{FF2B5EF4-FFF2-40B4-BE49-F238E27FC236}">
                <a16:creationId xmlns:a16="http://schemas.microsoft.com/office/drawing/2014/main" id="{7661682F-B569-406D-8F57-113381B1CEE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D9513847-E721-4CDE-B045-6E3C8839C2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2800" b="0" i="0" u="none" strike="noStrike" kern="1200" cap="none" spc="5" normalizeH="0" baseline="0" noProof="0" dirty="0">
                <a:ln>
                  <a:noFill/>
                </a:ln>
                <a:solidFill>
                  <a:srgbClr val="000000"/>
                </a:solidFill>
                <a:effectLst/>
                <a:uLnTx/>
                <a:uFillTx/>
                <a:latin typeface="Times New Roman" panose="02020603050405020304" pitchFamily="18" charset="0"/>
                <a:ea typeface="+mn-ea"/>
                <a:cs typeface="+mn-cs"/>
              </a:rPr>
              <a:t>(The distance between two photogates should be approximately 50 cm, the initial positions of the Glider should keep the same in multiple measurements)</a:t>
            </a:r>
            <a:endParaRPr lang="zh-CN" altLang="zh-CN" dirty="0">
              <a:latin typeface="Arial" panose="020B0604020202020204" pitchFamily="34" charset="0"/>
            </a:endParaRPr>
          </a:p>
        </p:txBody>
      </p:sp>
    </p:spTree>
    <p:extLst>
      <p:ext uri="{BB962C8B-B14F-4D97-AF65-F5344CB8AC3E}">
        <p14:creationId xmlns:p14="http://schemas.microsoft.com/office/powerpoint/2010/main" val="2071538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1066382-9C4B-45FC-BE30-5E2EABAF43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8C0994-48C6-443D-9C2B-CE266BA39473}" type="slidenum">
              <a:rPr lang="en-US" altLang="zh-CN"/>
              <a:pPr/>
              <a:t>17</a:t>
            </a:fld>
            <a:endParaRPr lang="en-US" altLang="zh-CN"/>
          </a:p>
        </p:txBody>
      </p:sp>
      <p:sp>
        <p:nvSpPr>
          <p:cNvPr id="29699" name="Rectangle 2">
            <a:extLst>
              <a:ext uri="{FF2B5EF4-FFF2-40B4-BE49-F238E27FC236}">
                <a16:creationId xmlns:a16="http://schemas.microsoft.com/office/drawing/2014/main" id="{1F1187C6-2BF5-4AAB-91FC-2CF519A1B619}"/>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E7EC9D8-AD79-4DC9-99F1-E872DD54E6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51066382-9C4B-45FC-BE30-5E2EABAF43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8C0994-48C6-443D-9C2B-CE266BA39473}" type="slidenum">
              <a:rPr lang="en-US" altLang="zh-CN"/>
              <a:pPr/>
              <a:t>18</a:t>
            </a:fld>
            <a:endParaRPr lang="en-US" altLang="zh-CN"/>
          </a:p>
        </p:txBody>
      </p:sp>
      <p:sp>
        <p:nvSpPr>
          <p:cNvPr id="29699" name="Rectangle 2">
            <a:extLst>
              <a:ext uri="{FF2B5EF4-FFF2-40B4-BE49-F238E27FC236}">
                <a16:creationId xmlns:a16="http://schemas.microsoft.com/office/drawing/2014/main" id="{1F1187C6-2BF5-4AAB-91FC-2CF519A1B619}"/>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E7EC9D8-AD79-4DC9-99F1-E872DD54E6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80652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19</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45720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挂</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砝码盘的时候，细线应该挂在滑块上方的</a:t>
            </a:r>
            <a:r>
              <a:rPr kumimoji="0" lang="zh-CN" altLang="zh-CN" sz="2000" b="0" i="0" u="none" strike="noStrike" kern="0" cap="none" spc="0" normalizeH="0" baseline="0" noProof="0" dirty="0">
                <a:ln>
                  <a:noFill/>
                </a:ln>
                <a:solidFill>
                  <a:srgbClr val="FF0000"/>
                </a:solidFill>
                <a:effectLst/>
                <a:uLnTx/>
                <a:uFillTx/>
                <a:latin typeface="Arial"/>
                <a:ea typeface="宋体"/>
                <a:cs typeface="+mn-cs"/>
              </a:rPr>
              <a:t>中间位置</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这是为什么？因为要求滑块的受力方向是沿着导轨平行的方向</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，不允许有其他方向的分力</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p>
          <a:p>
            <a:pPr marL="0" marR="0" lvl="0" indent="45720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当</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滑块</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经过第二个光电门时，</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砝码盘</a:t>
            </a:r>
            <a:r>
              <a:rPr kumimoji="0" lang="zh-CN" altLang="zh-CN" sz="2000" b="0" i="0" u="none" strike="noStrike" kern="0" cap="none" spc="0" normalizeH="0" baseline="0" noProof="0" dirty="0">
                <a:ln>
                  <a:noFill/>
                </a:ln>
                <a:solidFill>
                  <a:srgbClr val="FF0000"/>
                </a:solidFill>
                <a:effectLst/>
                <a:uLnTx/>
                <a:uFillTx/>
                <a:latin typeface="Arial"/>
                <a:ea typeface="宋体"/>
                <a:cs typeface="+mn-cs"/>
              </a:rPr>
              <a:t>不能</a:t>
            </a:r>
            <a:r>
              <a:rPr kumimoji="0" lang="zh-CN" altLang="en-US" sz="2000" b="0" i="0" u="none" strike="noStrike" kern="0" cap="none" spc="0" normalizeH="0" baseline="0" noProof="0" dirty="0">
                <a:ln>
                  <a:noFill/>
                </a:ln>
                <a:solidFill>
                  <a:srgbClr val="FF0000"/>
                </a:solidFill>
                <a:effectLst/>
                <a:uLnTx/>
                <a:uFillTx/>
                <a:latin typeface="Arial"/>
                <a:ea typeface="宋体"/>
                <a:cs typeface="+mn-cs"/>
              </a:rPr>
              <a:t>触地</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当</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实验开始滑块</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处于</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静止</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时，</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砝码盘也不能和导轨</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或实验桌</a:t>
            </a:r>
            <a:r>
              <a:rPr kumimoji="0" lang="zh-CN" altLang="en-US" sz="2000" b="0" i="0" u="none" strike="noStrike" kern="0" cap="none" spc="0" normalizeH="0" baseline="0" noProof="0" dirty="0">
                <a:ln>
                  <a:noFill/>
                </a:ln>
                <a:solidFill>
                  <a:srgbClr val="FF0000"/>
                </a:solidFill>
                <a:effectLst/>
                <a:uLnTx/>
                <a:uFillTx/>
                <a:latin typeface="Arial"/>
                <a:ea typeface="宋体"/>
                <a:cs typeface="+mn-cs"/>
              </a:rPr>
              <a:t>互相依</a:t>
            </a:r>
            <a:r>
              <a:rPr kumimoji="0" lang="zh-CN" altLang="zh-CN" sz="2000" b="0" i="0" u="none" strike="noStrike" kern="0" cap="none" spc="0" normalizeH="0" baseline="0" noProof="0" dirty="0">
                <a:ln>
                  <a:noFill/>
                </a:ln>
                <a:solidFill>
                  <a:srgbClr val="FF0000"/>
                </a:solidFill>
                <a:effectLst/>
                <a:uLnTx/>
                <a:uFillTx/>
                <a:latin typeface="Arial"/>
                <a:ea typeface="宋体"/>
                <a:cs typeface="+mn-cs"/>
              </a:rPr>
              <a:t>靠</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在一起</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否则</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滑块刚</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开始</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运动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就</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存在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砝码</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盘与导轨的</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摩擦力</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，使实验误差增大</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p>
          <a:p>
            <a:pPr eaLnBrk="1" hangingPunct="1"/>
            <a:endParaRPr lang="zh-CN" altLang="zh-CN"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20</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zh-CN" sz="2000" b="0" i="0" u="none" strike="noStrike" kern="0" cap="none" spc="0" normalizeH="0" baseline="0" noProof="0" dirty="0">
                <a:ln>
                  <a:noFill/>
                </a:ln>
                <a:solidFill>
                  <a:srgbClr val="000000"/>
                </a:solidFill>
                <a:effectLst/>
                <a:uLnTx/>
                <a:uFillTx/>
                <a:latin typeface="Arial"/>
                <a:ea typeface="宋体"/>
                <a:cs typeface="+mn-cs"/>
              </a:rPr>
              <a:t>(b)</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 </a:t>
            </a:r>
            <a:r>
              <a:rPr kumimoji="0" lang="zh-CN" altLang="en-US" sz="2000" b="0" i="0" u="none" strike="noStrike" kern="0" cap="none" spc="0" normalizeH="0" baseline="0" noProof="0" dirty="0">
                <a:ln>
                  <a:noFill/>
                </a:ln>
                <a:solidFill>
                  <a:srgbClr val="FF0000"/>
                </a:solidFill>
                <a:effectLst/>
                <a:uLnTx/>
                <a:uFillTx/>
                <a:latin typeface="Arial"/>
                <a:ea typeface="宋体"/>
                <a:cs typeface="+mn-cs"/>
              </a:rPr>
              <a:t>调整光电门位置时，要用力拖住下面部分，因为下面是磁铁吸紧，如果在上面用力，容易折断光电门</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；可以上下，前后调整；两个光电门要距离</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50cm</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，若距离太短，容易造成计时器延时显示不出来，若距离太长，容易由于滑块与空气之间的摩擦力增加而引入误差，因为摩擦力与空气的粘滞系数成正比，而粘滞系数又会随着速度不断增大而增大。</a:t>
            </a:r>
            <a:endParaRPr lang="zh-CN" altLang="zh-CN" dirty="0">
              <a:latin typeface="Arial" panose="020B0604020202020204" pitchFamily="34" charset="0"/>
            </a:endParaRPr>
          </a:p>
        </p:txBody>
      </p:sp>
    </p:spTree>
    <p:extLst>
      <p:ext uri="{BB962C8B-B14F-4D97-AF65-F5344CB8AC3E}">
        <p14:creationId xmlns:p14="http://schemas.microsoft.com/office/powerpoint/2010/main" val="1743843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0F6C920-9F60-49B5-92B2-D877ECA337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C75FDF-F0D1-460F-B262-74C0B9C84FBB}" type="slidenum">
              <a:rPr lang="en-US" altLang="zh-CN"/>
              <a:pPr/>
              <a:t>2</a:t>
            </a:fld>
            <a:endParaRPr lang="en-US" altLang="zh-CN"/>
          </a:p>
        </p:txBody>
      </p:sp>
      <p:sp>
        <p:nvSpPr>
          <p:cNvPr id="20483" name="Rectangle 2">
            <a:extLst>
              <a:ext uri="{FF2B5EF4-FFF2-40B4-BE49-F238E27FC236}">
                <a16:creationId xmlns:a16="http://schemas.microsoft.com/office/drawing/2014/main" id="{971138FB-EBDB-4927-ADC2-80479D76996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6A5FB82-46C6-4D9E-A41C-B43629ACF1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rPr>
              <a:t>牛二阐述的是物体受力与加速度之间的关系，滑块施加外力，测量滑块在气垫导轨上的加速度来验证。</a:t>
            </a:r>
            <a:endParaRPr lang="zh-CN" altLang="zh-CN"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21</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(c)</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 滑块只能用</a:t>
            </a:r>
            <a:r>
              <a:rPr kumimoji="0" lang="zh-CN" altLang="en-US" sz="2000" b="1" i="0" u="none" strike="noStrike" kern="0" cap="none" spc="0" normalizeH="0" baseline="0" noProof="0" dirty="0">
                <a:ln>
                  <a:noFill/>
                </a:ln>
                <a:solidFill>
                  <a:srgbClr val="000000"/>
                </a:solidFill>
                <a:effectLst/>
                <a:uLnTx/>
                <a:uFillTx/>
                <a:latin typeface="Arial"/>
                <a:ea typeface="宋体"/>
                <a:cs typeface="+mn-cs"/>
              </a:rPr>
              <a:t>手指轻轻靠住下边</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，然后轻轻放开或者推开，</a:t>
            </a:r>
            <a:r>
              <a:rPr kumimoji="0" lang="zh-CN" altLang="en-US" sz="2000" b="0" i="0" u="none" strike="noStrike" kern="0" cap="none" spc="0" normalizeH="0" baseline="0" noProof="0" dirty="0">
                <a:ln>
                  <a:noFill/>
                </a:ln>
                <a:solidFill>
                  <a:srgbClr val="FF0000"/>
                </a:solidFill>
                <a:effectLst/>
                <a:uLnTx/>
                <a:uFillTx/>
                <a:latin typeface="Arial"/>
                <a:ea typeface="宋体"/>
                <a:cs typeface="+mn-cs"/>
              </a:rPr>
              <a:t>不能用手压住滑块移动</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，否则会使滑块与导轨之间产生较大摩擦力，抵消通气孔的作用力，是一种严重错误的操作；</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marL="0" marR="0" lvl="0" indent="45720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滑块要放在距离两个光电门之外</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20cm</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左右的某个起始位置，这是因为需要留有一段适当的加速距离；</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marL="0" marR="0" lvl="0" indent="45720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且每种情况的实验都要让滑块位于相同的起始位置，确保三种情况的初始条件都一样，才具有可比性。</a:t>
            </a:r>
            <a:endParaRPr kumimoji="0" lang="zh-CN" altLang="zh-CN" sz="2000" b="0" i="0" u="none" strike="noStrike" kern="0" cap="none" spc="0" normalizeH="0" baseline="0" noProof="0" dirty="0">
              <a:ln>
                <a:noFill/>
              </a:ln>
              <a:solidFill>
                <a:srgbClr val="000000"/>
              </a:solidFill>
              <a:effectLst/>
              <a:uLnTx/>
              <a:uFillTx/>
              <a:latin typeface="Arial"/>
              <a:ea typeface="宋体"/>
              <a:cs typeface="+mn-cs"/>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788728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22</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注意：</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a:t>
            </a:r>
            <a:r>
              <a:rPr kumimoji="0" lang="en-US" altLang="zh-CN" sz="2000" b="0" i="0" u="none" strike="noStrike" kern="0" cap="none" spc="0" normalizeH="0" baseline="0" noProof="0" dirty="0" err="1">
                <a:ln>
                  <a:noFill/>
                </a:ln>
                <a:solidFill>
                  <a:srgbClr val="000000"/>
                </a:solidFill>
                <a:effectLst/>
                <a:uLnTx/>
                <a:uFillTx/>
                <a:latin typeface="Arial"/>
                <a:ea typeface="宋体"/>
                <a:cs typeface="+mn-cs"/>
              </a:rPr>
              <a:t>Δx</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的定义与运动方向有关</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左图代表从左往右经过光电门；若是从右往左经过光电门，则</a:t>
            </a:r>
            <a:r>
              <a:rPr kumimoji="0" lang="en-US" altLang="zh-CN" sz="2000" b="0" i="0" u="none" strike="noStrike" kern="0" cap="none" spc="0" normalizeH="0" baseline="0" noProof="0" dirty="0" err="1">
                <a:ln>
                  <a:noFill/>
                </a:ln>
                <a:solidFill>
                  <a:srgbClr val="000000"/>
                </a:solidFill>
                <a:effectLst/>
                <a:uLnTx/>
                <a:uFillTx/>
                <a:latin typeface="Arial"/>
                <a:ea typeface="宋体"/>
                <a:cs typeface="+mn-cs"/>
              </a:rPr>
              <a:t>Δx</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应该如右图所示的，一般与左图</a:t>
            </a:r>
            <a:r>
              <a:rPr kumimoji="0" lang="en-US" altLang="zh-CN" sz="2000" b="0" i="0" u="none" strike="noStrike" kern="0" cap="none" spc="0" normalizeH="0" baseline="0" noProof="0" dirty="0" err="1">
                <a:ln>
                  <a:noFill/>
                </a:ln>
                <a:solidFill>
                  <a:srgbClr val="000000"/>
                </a:solidFill>
                <a:effectLst/>
                <a:uLnTx/>
                <a:uFillTx/>
                <a:latin typeface="Arial"/>
                <a:ea typeface="宋体"/>
                <a:cs typeface="+mn-cs"/>
              </a:rPr>
              <a:t>Δx</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不等，需要重新测量</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，用游标卡尺测量</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L</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和</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L</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再相减得到</a:t>
            </a:r>
            <a:r>
              <a:rPr kumimoji="0" lang="en-US" altLang="zh-CN" sz="1800" b="0" i="0" u="none" strike="noStrike" kern="0" cap="none" spc="0" normalizeH="0" baseline="0" noProof="0" dirty="0" err="1">
                <a:ln>
                  <a:noFill/>
                </a:ln>
                <a:solidFill>
                  <a:srgbClr val="000000"/>
                </a:solidFill>
                <a:effectLst/>
                <a:uLnTx/>
                <a:uFillTx/>
                <a:latin typeface="Arial"/>
                <a:ea typeface="宋体"/>
                <a:cs typeface="+mn-cs"/>
              </a:rPr>
              <a:t>Δx</a:t>
            </a:r>
            <a:r>
              <a:rPr kumimoji="0" lang="en-US" altLang="zh-CN" sz="18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L</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 L</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遮光片与光电门壁之间的距离最好保持在</a:t>
            </a:r>
            <a:r>
              <a:rPr kumimoji="0" lang="en-US" altLang="zh-CN" sz="2000" b="0" i="0" u="none" strike="noStrike" kern="0" cap="none" spc="0" normalizeH="0" baseline="0" noProof="0" dirty="0">
                <a:ln>
                  <a:noFill/>
                </a:ln>
                <a:solidFill>
                  <a:srgbClr val="FF0000"/>
                </a:solidFill>
                <a:effectLst/>
                <a:uLnTx/>
                <a:uFillTx/>
                <a:latin typeface="Arial"/>
                <a:ea typeface="宋体"/>
                <a:cs typeface="+mn-cs"/>
              </a:rPr>
              <a:t>1mm</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左右，若太远没有遮住感应的激光，计时器不显示数据，若太近与光电门壁发生摩擦，产生测量误差。</a:t>
            </a:r>
            <a:endParaRPr kumimoji="0" lang="zh-CN" altLang="zh-CN" sz="2000" b="0" i="0" u="none" strike="noStrike" kern="0" cap="none" spc="0" normalizeH="0" baseline="0" noProof="0" dirty="0">
              <a:ln>
                <a:noFill/>
              </a:ln>
              <a:solidFill>
                <a:srgbClr val="000000"/>
              </a:solidFill>
              <a:effectLst/>
              <a:uLnTx/>
              <a:uFillTx/>
              <a:latin typeface="Arial"/>
              <a:ea typeface="宋体"/>
              <a:cs typeface="+mn-cs"/>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67364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23</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(e)</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两</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片</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加重块应该是</a:t>
            </a:r>
            <a:r>
              <a:rPr kumimoji="0" lang="zh-CN" altLang="zh-CN" sz="2000" b="0" i="0" u="none" strike="noStrike" kern="0" cap="none" spc="0" normalizeH="0" baseline="0" noProof="0" dirty="0">
                <a:ln>
                  <a:noFill/>
                </a:ln>
                <a:solidFill>
                  <a:srgbClr val="FF0000"/>
                </a:solidFill>
                <a:effectLst/>
                <a:uLnTx/>
                <a:uFillTx/>
                <a:latin typeface="Arial"/>
                <a:ea typeface="宋体"/>
                <a:cs typeface="+mn-cs"/>
              </a:rPr>
              <a:t>锁紧在滑块两边</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，否则</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在滑块加速</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运动过程中容易不稳定</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而发生</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掉落</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5g</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砝码应放在</a:t>
            </a:r>
            <a:r>
              <a:rPr kumimoji="0" lang="zh-CN" altLang="en-US" sz="2000" b="0" i="0" u="none" strike="noStrike" kern="0" cap="none" spc="0" normalizeH="0" baseline="0" noProof="0" dirty="0">
                <a:ln>
                  <a:noFill/>
                </a:ln>
                <a:solidFill>
                  <a:srgbClr val="FF0000"/>
                </a:solidFill>
                <a:effectLst/>
                <a:uLnTx/>
                <a:uFillTx/>
                <a:latin typeface="Arial"/>
                <a:ea typeface="宋体"/>
                <a:cs typeface="+mn-cs"/>
              </a:rPr>
              <a:t>滑块正上方</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保持受力平衡。</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7631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24</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(f)</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计时器的使用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（单位是</a:t>
            </a:r>
            <a:r>
              <a:rPr kumimoji="0" lang="en-US" altLang="zh-CN" sz="2000" b="0" i="0" u="none" strike="noStrike" kern="0" cap="none" spc="0" normalizeH="0" baseline="0" noProof="0" dirty="0" err="1">
                <a:ln>
                  <a:noFill/>
                </a:ln>
                <a:solidFill>
                  <a:srgbClr val="000000"/>
                </a:solidFill>
                <a:effectLst/>
                <a:uLnTx/>
                <a:uFillTx/>
                <a:latin typeface="Arial"/>
                <a:ea typeface="宋体"/>
                <a:cs typeface="+mn-cs"/>
              </a:rPr>
              <a:t>ms</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endParaRPr kumimoji="0" lang="en-US" altLang="zh-CN"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(1)</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选择</a:t>
            </a:r>
            <a:r>
              <a:rPr kumimoji="0" lang="en-US" altLang="zh-CN" sz="2000" b="1" i="0" u="none" strike="noStrike" kern="0" cap="none" spc="0" normalizeH="0" baseline="0" noProof="0" dirty="0">
                <a:ln>
                  <a:noFill/>
                </a:ln>
                <a:solidFill>
                  <a:srgbClr val="FF0000"/>
                </a:solidFill>
                <a:effectLst/>
                <a:uLnTx/>
                <a:uFillTx/>
                <a:latin typeface="Arial"/>
                <a:ea typeface="宋体"/>
                <a:cs typeface="+mn-cs"/>
              </a:rPr>
              <a:t>(1pr)+</a:t>
            </a:r>
            <a:r>
              <a:rPr kumimoji="0" lang="zh-CN" altLang="zh-CN" sz="2000" b="1" i="0" u="none" strike="noStrike" kern="0" cap="none" spc="0" normalizeH="0" baseline="0" noProof="0" dirty="0">
                <a:ln>
                  <a:noFill/>
                </a:ln>
                <a:solidFill>
                  <a:srgbClr val="FF0000"/>
                </a:solidFill>
                <a:effectLst/>
                <a:uLnTx/>
                <a:uFillTx/>
                <a:latin typeface="Arial"/>
                <a:ea typeface="宋体"/>
                <a:cs typeface="+mn-cs"/>
              </a:rPr>
              <a:t>自动</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复位</a:t>
            </a:r>
            <a:r>
              <a:rPr kumimoji="0" lang="en-US" altLang="zh-CN" sz="2000" b="1" i="0" u="none" strike="noStrike" kern="0" cap="none" spc="0" normalizeH="0" baseline="0" noProof="0" dirty="0">
                <a:ln>
                  <a:noFill/>
                </a:ln>
                <a:solidFill>
                  <a:srgbClr val="FF0000"/>
                </a:solidFill>
                <a:effectLst/>
                <a:uLnTx/>
                <a:uFillTx/>
                <a:latin typeface="Arial"/>
                <a:ea typeface="宋体"/>
                <a:cs typeface="+mn-cs"/>
              </a:rPr>
              <a:t>+</a:t>
            </a:r>
            <a:r>
              <a:rPr kumimoji="0" lang="zh-CN" altLang="zh-CN" sz="2000" b="1" i="0" u="none" strike="noStrike" kern="0" cap="none" spc="0" normalizeH="0" baseline="0" noProof="0" dirty="0">
                <a:ln>
                  <a:noFill/>
                </a:ln>
                <a:solidFill>
                  <a:srgbClr val="FF0000"/>
                </a:solidFill>
                <a:effectLst/>
                <a:uLnTx/>
                <a:uFillTx/>
                <a:latin typeface="Arial"/>
                <a:ea typeface="宋体"/>
                <a:cs typeface="+mn-cs"/>
              </a:rPr>
              <a:t>执行</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：细调</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导轨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水平</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时使用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，显示的</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时间数据会</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自动刷新</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要记录在草稿纸上，以免数据丢失</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endParaRPr kumimoji="0" lang="zh-CN" altLang="zh-CN" sz="20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(2)</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选择</a:t>
            </a:r>
            <a:r>
              <a:rPr kumimoji="0" lang="en-US" altLang="zh-CN" sz="2000" b="1" i="0" u="none" strike="noStrike" kern="0" cap="none" spc="0" normalizeH="0" baseline="0" noProof="0" dirty="0">
                <a:ln>
                  <a:noFill/>
                </a:ln>
                <a:solidFill>
                  <a:srgbClr val="FF0000"/>
                </a:solidFill>
                <a:effectLst/>
                <a:uLnTx/>
                <a:uFillTx/>
                <a:latin typeface="Arial"/>
                <a:ea typeface="宋体"/>
                <a:cs typeface="+mn-cs"/>
              </a:rPr>
              <a:t>(2pr)+</a:t>
            </a:r>
            <a:r>
              <a:rPr kumimoji="0" lang="zh-CN" altLang="zh-CN" sz="2000" b="1" i="0" u="none" strike="noStrike" kern="0" cap="none" spc="0" normalizeH="0" baseline="0" noProof="0" dirty="0">
                <a:ln>
                  <a:noFill/>
                </a:ln>
                <a:solidFill>
                  <a:srgbClr val="FF0000"/>
                </a:solidFill>
                <a:effectLst/>
                <a:uLnTx/>
                <a:uFillTx/>
                <a:latin typeface="Arial"/>
                <a:ea typeface="宋体"/>
                <a:cs typeface="+mn-cs"/>
              </a:rPr>
              <a:t>手动</a:t>
            </a:r>
            <a:r>
              <a:rPr kumimoji="0" lang="zh-CN" altLang="en-US" sz="2000" b="1" i="0" u="none" strike="noStrike" kern="0" cap="none" spc="0" normalizeH="0" baseline="0" noProof="0" dirty="0">
                <a:ln>
                  <a:noFill/>
                </a:ln>
                <a:solidFill>
                  <a:srgbClr val="FF0000"/>
                </a:solidFill>
                <a:effectLst/>
                <a:uLnTx/>
                <a:uFillTx/>
                <a:latin typeface="Arial"/>
                <a:ea typeface="宋体"/>
                <a:cs typeface="+mn-cs"/>
              </a:rPr>
              <a:t>复位</a:t>
            </a:r>
            <a:r>
              <a:rPr kumimoji="0" lang="en-US" altLang="zh-CN" sz="2000" b="1" i="0" u="none" strike="noStrike" kern="0" cap="none" spc="0" normalizeH="0" baseline="0" noProof="0" dirty="0">
                <a:ln>
                  <a:noFill/>
                </a:ln>
                <a:solidFill>
                  <a:srgbClr val="FF0000"/>
                </a:solidFill>
                <a:effectLst/>
                <a:uLnTx/>
                <a:uFillTx/>
                <a:latin typeface="Arial"/>
                <a:ea typeface="宋体"/>
                <a:cs typeface="+mn-cs"/>
              </a:rPr>
              <a:t>+</a:t>
            </a:r>
            <a:r>
              <a:rPr kumimoji="0" lang="zh-CN" altLang="zh-CN" sz="2000" b="1" i="0" u="none" strike="noStrike" kern="0" cap="none" spc="0" normalizeH="0" baseline="0" noProof="0" dirty="0">
                <a:ln>
                  <a:noFill/>
                </a:ln>
                <a:solidFill>
                  <a:srgbClr val="FF0000"/>
                </a:solidFill>
                <a:effectLst/>
                <a:uLnTx/>
                <a:uFillTx/>
                <a:latin typeface="Arial"/>
                <a:ea typeface="宋体"/>
                <a:cs typeface="+mn-cs"/>
              </a:rPr>
              <a:t>执行</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进行</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测量</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时使</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用，显示的时间是指经过第二个光电门的时间间隔</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Δt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2</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 </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；要</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看</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经过第一个光电门的时间间隔</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Δt</a:t>
            </a:r>
            <a:r>
              <a:rPr kumimoji="0" lang="en-US" altLang="zh-CN" sz="1400" b="0" i="0" u="none" strike="noStrike" kern="0" cap="none" spc="0" normalizeH="0" baseline="0" noProof="0" dirty="0">
                <a:ln>
                  <a:noFill/>
                </a:ln>
                <a:solidFill>
                  <a:srgbClr val="000000"/>
                </a:solidFill>
                <a:effectLst/>
                <a:uLnTx/>
                <a:uFillTx/>
                <a:latin typeface="Arial"/>
                <a:ea typeface="宋体"/>
                <a:cs typeface="+mn-cs"/>
              </a:rPr>
              <a:t>1</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需要</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按</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zh-CN" sz="2000" b="1" i="0" u="none" strike="noStrike" kern="0" cap="none" spc="0" normalizeH="0" baseline="0" noProof="0" dirty="0">
                <a:ln>
                  <a:noFill/>
                </a:ln>
                <a:solidFill>
                  <a:srgbClr val="FF0000"/>
                </a:solidFill>
                <a:effectLst/>
                <a:uLnTx/>
                <a:uFillTx/>
                <a:latin typeface="Arial"/>
                <a:ea typeface="宋体"/>
                <a:cs typeface="+mn-cs"/>
              </a:rPr>
              <a:t>选择</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键来</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进行</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手动</a:t>
            </a:r>
            <a:r>
              <a:rPr kumimoji="0" lang="zh-CN" altLang="zh-CN" sz="2000" b="0" i="0" u="none" strike="noStrike" kern="0" cap="none" spc="0" normalizeH="0" baseline="0" noProof="0" dirty="0">
                <a:ln>
                  <a:noFill/>
                </a:ln>
                <a:solidFill>
                  <a:srgbClr val="000000"/>
                </a:solidFill>
                <a:effectLst/>
                <a:uLnTx/>
                <a:uFillTx/>
                <a:latin typeface="Arial"/>
                <a:ea typeface="宋体"/>
                <a:cs typeface="+mn-cs"/>
              </a:rPr>
              <a:t>切换并记录</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到实验报告上</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如下图</a:t>
            </a:r>
            <a:r>
              <a:rPr kumimoji="0" lang="en-US" altLang="zh-CN" sz="2000" b="0" i="0" u="none" strike="noStrike" kern="0" cap="none" spc="0" normalizeH="0" baseline="0" noProof="0" dirty="0">
                <a:ln>
                  <a:noFill/>
                </a:ln>
                <a:solidFill>
                  <a:srgbClr val="000000"/>
                </a:solidFill>
                <a:effectLst/>
                <a:uLnTx/>
                <a:uFillTx/>
                <a:latin typeface="Arial"/>
                <a:ea typeface="宋体"/>
                <a:cs typeface="+mn-cs"/>
              </a:rPr>
              <a:t>)</a:t>
            </a:r>
            <a:endParaRPr kumimoji="0" lang="zh-CN" altLang="zh-CN" sz="2000" b="0" i="0" u="none" strike="noStrike" kern="0" cap="none" spc="0" normalizeH="0" baseline="0" noProof="0" dirty="0">
              <a:ln>
                <a:noFill/>
              </a:ln>
              <a:solidFill>
                <a:srgbClr val="000000"/>
              </a:solidFill>
              <a:effectLst/>
              <a:uLnTx/>
              <a:uFillTx/>
              <a:latin typeface="Arial"/>
              <a:ea typeface="宋体"/>
              <a:cs typeface="+mn-cs"/>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720861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2D5F17C-27E0-4D65-B2B3-7F14FC94E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E293D9-BE3B-48F2-9821-F31D23439357}" type="slidenum">
              <a:rPr lang="en-US" altLang="zh-CN"/>
              <a:pPr/>
              <a:t>25</a:t>
            </a:fld>
            <a:endParaRPr lang="en-US" altLang="zh-CN"/>
          </a:p>
        </p:txBody>
      </p:sp>
      <p:sp>
        <p:nvSpPr>
          <p:cNvPr id="30723" name="Rectangle 2">
            <a:extLst>
              <a:ext uri="{FF2B5EF4-FFF2-40B4-BE49-F238E27FC236}">
                <a16:creationId xmlns:a16="http://schemas.microsoft.com/office/drawing/2014/main" id="{558F736B-C1BB-4CB4-8AF6-F90410B3606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CC5DB8A-7B2D-4849-9FCD-9DFBBBE1D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左边放物体，右边放砝码。</a:t>
            </a:r>
            <a:endParaRPr kumimoji="0" lang="en-US" altLang="zh-CN" sz="3200" b="0" i="0" u="none" strike="noStrike" kern="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3200" b="0" i="0" u="none" strike="noStrike" kern="0" cap="none" spc="0" normalizeH="0" baseline="0" noProof="0" dirty="0">
                <a:ln>
                  <a:noFill/>
                </a:ln>
                <a:solidFill>
                  <a:srgbClr val="000000"/>
                </a:solidFill>
                <a:effectLst/>
                <a:uLnTx/>
                <a:uFillTx/>
                <a:latin typeface="Arial"/>
                <a:ea typeface="宋体"/>
                <a:cs typeface="+mn-cs"/>
              </a:rPr>
              <a:t>1</a:t>
            </a: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）测时器显示的时间以毫秒为单位，十进制单位换算时有效数字的位数不变。</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3200" b="0" i="0" u="none" strike="noStrike" kern="0" cap="none" spc="0" normalizeH="0" baseline="0" noProof="0" dirty="0">
                <a:ln>
                  <a:noFill/>
                </a:ln>
                <a:solidFill>
                  <a:srgbClr val="000000"/>
                </a:solidFill>
                <a:effectLst/>
                <a:uLnTx/>
                <a:uFillTx/>
                <a:latin typeface="Arial"/>
                <a:ea typeface="宋体"/>
                <a:cs typeface="+mn-cs"/>
              </a:rPr>
              <a:t>2</a:t>
            </a: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3200" b="0" i="0" u="none" strike="noStrike" kern="0" cap="none" spc="0" normalizeH="0" baseline="0" noProof="0" dirty="0">
                <a:ln>
                  <a:noFill/>
                </a:ln>
                <a:solidFill>
                  <a:srgbClr val="000000"/>
                </a:solidFill>
                <a:effectLst/>
                <a:uLnTx/>
                <a:uFillTx/>
                <a:latin typeface="Arial"/>
                <a:ea typeface="宋体"/>
                <a:cs typeface="+mn-cs"/>
              </a:rPr>
              <a:t>2</a:t>
            </a: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克、</a:t>
            </a:r>
            <a:r>
              <a:rPr kumimoji="0" lang="en-US" altLang="zh-CN" sz="3200" b="0" i="0" u="none" strike="noStrike" kern="0" cap="none" spc="0" normalizeH="0" baseline="0" noProof="0" dirty="0">
                <a:ln>
                  <a:noFill/>
                </a:ln>
                <a:solidFill>
                  <a:srgbClr val="000000"/>
                </a:solidFill>
                <a:effectLst/>
                <a:uLnTx/>
                <a:uFillTx/>
                <a:latin typeface="Arial"/>
                <a:ea typeface="宋体"/>
                <a:cs typeface="+mn-cs"/>
              </a:rPr>
              <a:t>5</a:t>
            </a: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克的砝码当作常数，运算时有效数字的位数可不考虑。</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FF0000"/>
                </a:solidFill>
                <a:effectLst/>
                <a:uLnTx/>
                <a:uFillTx/>
                <a:latin typeface="Arial"/>
                <a:ea typeface="宋体"/>
                <a:cs typeface="+mn-cs"/>
              </a:rPr>
              <a:t>（</a:t>
            </a:r>
            <a:r>
              <a:rPr kumimoji="0" lang="en-US" altLang="zh-CN" sz="3200" b="0" i="0" u="none" strike="noStrike" kern="0" cap="none" spc="0" normalizeH="0" baseline="0" noProof="0" dirty="0">
                <a:ln>
                  <a:noFill/>
                </a:ln>
                <a:solidFill>
                  <a:srgbClr val="FF0000"/>
                </a:solidFill>
                <a:effectLst/>
                <a:uLnTx/>
                <a:uFillTx/>
                <a:latin typeface="Arial"/>
                <a:ea typeface="宋体"/>
                <a:cs typeface="+mn-cs"/>
              </a:rPr>
              <a:t>3</a:t>
            </a:r>
            <a:r>
              <a:rPr kumimoji="0" lang="zh-CN" altLang="en-US" sz="3200" b="0" i="0" u="none" strike="noStrike" kern="0" cap="none" spc="0" normalizeH="0" baseline="0" noProof="0" dirty="0">
                <a:ln>
                  <a:noFill/>
                </a:ln>
                <a:solidFill>
                  <a:srgbClr val="FF0000"/>
                </a:solidFill>
                <a:effectLst/>
                <a:uLnTx/>
                <a:uFillTx/>
                <a:latin typeface="Arial"/>
                <a:ea typeface="宋体"/>
                <a:cs typeface="+mn-cs"/>
              </a:rPr>
              <a:t>）先通气源再放滑块，加减砝码、加重片时应取下滑块，做完实验先收滑块再关气源。</a:t>
            </a:r>
          </a:p>
          <a:p>
            <a:pPr marL="342900" marR="0" lvl="0" indent="-342900" algn="l" defTabSz="914400" rtl="0" eaLnBrk="1" fontAlgn="base" latinLnBrk="0" hangingPunct="1">
              <a:lnSpc>
                <a:spcPct val="9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a:t>
            </a:r>
            <a:r>
              <a:rPr kumimoji="0" lang="en-US" altLang="zh-CN" sz="3200" b="0" i="0" u="none" strike="noStrike" kern="0" cap="none" spc="0" normalizeH="0" baseline="0" noProof="0" dirty="0">
                <a:ln>
                  <a:noFill/>
                </a:ln>
                <a:solidFill>
                  <a:srgbClr val="000000"/>
                </a:solidFill>
                <a:effectLst/>
                <a:uLnTx/>
                <a:uFillTx/>
                <a:latin typeface="Arial"/>
                <a:ea typeface="宋体"/>
                <a:cs typeface="+mn-cs"/>
              </a:rPr>
              <a:t>4</a:t>
            </a: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）同一组测每次滑块都放在距第一个光电门同一位置手放开，砝码盘稳定之后才能放手。</a:t>
            </a: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674793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E96DA61-1C47-48E4-9DF1-99C018DAA6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7C62F2-9F39-423F-8D37-F4BE9DA620AC}" type="slidenum">
              <a:rPr lang="en-US" altLang="zh-CN"/>
              <a:pPr/>
              <a:t>26</a:t>
            </a:fld>
            <a:endParaRPr lang="en-US" altLang="zh-CN"/>
          </a:p>
        </p:txBody>
      </p:sp>
      <p:sp>
        <p:nvSpPr>
          <p:cNvPr id="31747" name="Rectangle 2">
            <a:extLst>
              <a:ext uri="{FF2B5EF4-FFF2-40B4-BE49-F238E27FC236}">
                <a16:creationId xmlns:a16="http://schemas.microsoft.com/office/drawing/2014/main" id="{85C24844-47A1-414A-9367-B5D189988E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533D4E6-2DF6-4A74-8D6E-EB38F6F3D5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E96DA61-1C47-48E4-9DF1-99C018DAA6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7C62F2-9F39-423F-8D37-F4BE9DA620AC}" type="slidenum">
              <a:rPr lang="en-US" altLang="zh-CN"/>
              <a:pPr/>
              <a:t>27</a:t>
            </a:fld>
            <a:endParaRPr lang="en-US" altLang="zh-CN"/>
          </a:p>
        </p:txBody>
      </p:sp>
      <p:sp>
        <p:nvSpPr>
          <p:cNvPr id="31747" name="Rectangle 2">
            <a:extLst>
              <a:ext uri="{FF2B5EF4-FFF2-40B4-BE49-F238E27FC236}">
                <a16:creationId xmlns:a16="http://schemas.microsoft.com/office/drawing/2014/main" id="{85C24844-47A1-414A-9367-B5D189988E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533D4E6-2DF6-4A74-8D6E-EB38F6F3D5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76160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E96DA61-1C47-48E4-9DF1-99C018DAA6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7C62F2-9F39-423F-8D37-F4BE9DA620AC}" type="slidenum">
              <a:rPr lang="en-US" altLang="zh-CN"/>
              <a:pPr/>
              <a:t>28</a:t>
            </a:fld>
            <a:endParaRPr lang="en-US" altLang="zh-CN"/>
          </a:p>
        </p:txBody>
      </p:sp>
      <p:sp>
        <p:nvSpPr>
          <p:cNvPr id="31747" name="Rectangle 2">
            <a:extLst>
              <a:ext uri="{FF2B5EF4-FFF2-40B4-BE49-F238E27FC236}">
                <a16:creationId xmlns:a16="http://schemas.microsoft.com/office/drawing/2014/main" id="{85C24844-47A1-414A-9367-B5D189988E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533D4E6-2DF6-4A74-8D6E-EB38F6F3D5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65781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9C821B7-26CC-4EE6-9BDB-A60F833FE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9F8A7E-CCC7-44B2-8202-E37704764497}" type="slidenum">
              <a:rPr lang="en-US" altLang="zh-CN"/>
              <a:pPr/>
              <a:t>3</a:t>
            </a:fld>
            <a:endParaRPr lang="en-US" altLang="zh-CN"/>
          </a:p>
        </p:txBody>
      </p:sp>
      <p:sp>
        <p:nvSpPr>
          <p:cNvPr id="21507" name="Rectangle 2">
            <a:extLst>
              <a:ext uri="{FF2B5EF4-FFF2-40B4-BE49-F238E27FC236}">
                <a16:creationId xmlns:a16="http://schemas.microsoft.com/office/drawing/2014/main" id="{14D4D11F-5465-46C1-B6E6-4375993EB691}"/>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5DF788F1-6C41-40B2-8610-B925821038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rPr>
              <a:t>物体运动的加速度的大小是与所受的外力和物体本身的质量都有关，质量越大，相同外力下加速度越小。</a:t>
            </a:r>
            <a:endParaRPr lang="zh-CN" altLang="zh-CN"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AEB9BA6E-E713-42E4-9015-269F122547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1CB2BCE-2A63-43FE-AF73-3F34781155CE}" type="slidenum">
              <a:rPr lang="en-US" altLang="zh-CN"/>
              <a:pPr/>
              <a:t>4</a:t>
            </a:fld>
            <a:endParaRPr lang="en-US" altLang="zh-CN"/>
          </a:p>
        </p:txBody>
      </p:sp>
      <p:sp>
        <p:nvSpPr>
          <p:cNvPr id="22531" name="Rectangle 2">
            <a:extLst>
              <a:ext uri="{FF2B5EF4-FFF2-40B4-BE49-F238E27FC236}">
                <a16:creationId xmlns:a16="http://schemas.microsoft.com/office/drawing/2014/main" id="{CBF71E8D-84B9-46C3-B392-C7583E37D38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F221BE4-CDAC-43D6-ACB9-A5F8D0A0EB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rPr>
              <a:t>实验报告上都采用国际标准单位来记录数据。</a:t>
            </a:r>
            <a:endParaRPr lang="zh-CN" altLang="zh-CN"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AFF61445-519B-478C-A4DC-9594232E47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8FD7A7-A66C-4529-8C84-41BDAF652345}" type="slidenum">
              <a:rPr lang="en-US" altLang="zh-CN"/>
              <a:pPr/>
              <a:t>5</a:t>
            </a:fld>
            <a:endParaRPr lang="en-US" altLang="zh-CN"/>
          </a:p>
        </p:txBody>
      </p:sp>
      <p:sp>
        <p:nvSpPr>
          <p:cNvPr id="26627" name="Rectangle 2">
            <a:extLst>
              <a:ext uri="{FF2B5EF4-FFF2-40B4-BE49-F238E27FC236}">
                <a16:creationId xmlns:a16="http://schemas.microsoft.com/office/drawing/2014/main" id="{E804BFB1-2C69-405F-983C-DC15B0BA787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4D1E8FF-28FB-4EEC-A93D-09729B69A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rPr>
              <a:t>实验装置，通气减少滑块的摩擦力。两个光电门</a:t>
            </a:r>
            <a:endParaRPr lang="zh-CN" altLang="zh-CN" dirty="0">
              <a:latin typeface="Arial" panose="020B0604020202020204" pitchFamily="34" charset="0"/>
            </a:endParaRPr>
          </a:p>
        </p:txBody>
      </p:sp>
    </p:spTree>
    <p:extLst>
      <p:ext uri="{BB962C8B-B14F-4D97-AF65-F5344CB8AC3E}">
        <p14:creationId xmlns:p14="http://schemas.microsoft.com/office/powerpoint/2010/main" val="114550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AFF61445-519B-478C-A4DC-9594232E47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8FD7A7-A66C-4529-8C84-41BDAF652345}" type="slidenum">
              <a:rPr lang="en-US" altLang="zh-CN"/>
              <a:pPr/>
              <a:t>6</a:t>
            </a:fld>
            <a:endParaRPr lang="en-US" altLang="zh-CN"/>
          </a:p>
        </p:txBody>
      </p:sp>
      <p:sp>
        <p:nvSpPr>
          <p:cNvPr id="26627" name="Rectangle 2">
            <a:extLst>
              <a:ext uri="{FF2B5EF4-FFF2-40B4-BE49-F238E27FC236}">
                <a16:creationId xmlns:a16="http://schemas.microsoft.com/office/drawing/2014/main" id="{E804BFB1-2C69-405F-983C-DC15B0BA7876}"/>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4D1E8FF-28FB-4EEC-A93D-09729B69AD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F72C857-16F9-411C-8B45-AC5DEEE67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145B6B-1A37-4627-AFDC-53A6B38F3087}" type="slidenum">
              <a:rPr lang="en-US" altLang="zh-CN"/>
              <a:pPr/>
              <a:t>7</a:t>
            </a:fld>
            <a:endParaRPr lang="en-US" altLang="zh-CN"/>
          </a:p>
        </p:txBody>
      </p:sp>
      <p:sp>
        <p:nvSpPr>
          <p:cNvPr id="23555" name="Rectangle 2">
            <a:extLst>
              <a:ext uri="{FF2B5EF4-FFF2-40B4-BE49-F238E27FC236}">
                <a16:creationId xmlns:a16="http://schemas.microsoft.com/office/drawing/2014/main" id="{AC560DB2-B2F8-42C9-ABB7-E3C874BB65F1}"/>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36CE475F-8BEB-4C1A-9F93-36C59732C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zh-CN" altLang="en-US" sz="2000" b="0" i="0" u="none" strike="noStrike" kern="0" cap="none" spc="0" normalizeH="0" baseline="0" noProof="0" dirty="0">
                <a:ln>
                  <a:noFill/>
                </a:ln>
                <a:solidFill>
                  <a:srgbClr val="000000"/>
                </a:solidFill>
                <a:effectLst/>
                <a:uLnTx/>
                <a:uFillTx/>
                <a:latin typeface="Arial"/>
                <a:ea typeface="宋体"/>
                <a:cs typeface="+mn-cs"/>
              </a:rPr>
              <a:t>要测定物体的速度，只需测出通过已知距离           所需的时间        即可。在气垫导轨的滑块上安装一个开口遮光片，使滑块在导轨上运动，并进入设在气轨上某位置的光电门。</a:t>
            </a:r>
            <a:r>
              <a:rPr kumimoji="0" lang="zh-CN" altLang="en-US" sz="2000" b="0" i="0" u="none" strike="noStrike" kern="0" cap="none" spc="0" normalizeH="0" baseline="0" noProof="0" dirty="0">
                <a:ln>
                  <a:noFill/>
                </a:ln>
                <a:solidFill>
                  <a:srgbClr val="FF0066"/>
                </a:solidFill>
                <a:effectLst/>
                <a:uLnTx/>
                <a:uFillTx/>
                <a:latin typeface="Arial"/>
                <a:ea typeface="宋体"/>
                <a:cs typeface="+mn-cs"/>
              </a:rPr>
              <a:t>当开口遮光片的前缘遮蔽光敏管时测时器开始计时，当开口遮光片的后缘再遮蔽光敏管时测时器停止计。</a:t>
            </a: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测时器上显示的数字即为开口遮光片移动       距离的时间。</a:t>
            </a:r>
            <a:endParaRPr lang="zh-CN" altLang="zh-CN"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F72C857-16F9-411C-8B45-AC5DEEE67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145B6B-1A37-4627-AFDC-53A6B38F3087}" type="slidenum">
              <a:rPr lang="en-US" altLang="zh-CN"/>
              <a:pPr/>
              <a:t>8</a:t>
            </a:fld>
            <a:endParaRPr lang="en-US" altLang="zh-CN"/>
          </a:p>
        </p:txBody>
      </p:sp>
      <p:sp>
        <p:nvSpPr>
          <p:cNvPr id="23555" name="Rectangle 2">
            <a:extLst>
              <a:ext uri="{FF2B5EF4-FFF2-40B4-BE49-F238E27FC236}">
                <a16:creationId xmlns:a16="http://schemas.microsoft.com/office/drawing/2014/main" id="{AC560DB2-B2F8-42C9-ABB7-E3C874BB65F1}"/>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36CE475F-8BEB-4C1A-9F93-36C59732C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15120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AA03C98-2B3C-4130-BA45-0EA064A95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90F1C4-0845-4018-9FAE-B3FB88BA93EA}" type="slidenum">
              <a:rPr lang="en-US" altLang="zh-CN"/>
              <a:pPr/>
              <a:t>9</a:t>
            </a:fld>
            <a:endParaRPr lang="en-US" altLang="zh-CN"/>
          </a:p>
        </p:txBody>
      </p:sp>
      <p:sp>
        <p:nvSpPr>
          <p:cNvPr id="24579" name="Rectangle 2">
            <a:extLst>
              <a:ext uri="{FF2B5EF4-FFF2-40B4-BE49-F238E27FC236}">
                <a16:creationId xmlns:a16="http://schemas.microsoft.com/office/drawing/2014/main" id="{80FFCC2A-8706-403C-BE5E-0E781C9E0037}"/>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F5C4D8AC-A4F2-4CAD-89A6-5C062F2113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Arial"/>
                <a:ea typeface="宋体"/>
                <a:cs typeface="+mn-cs"/>
              </a:rPr>
              <a:t>若滑块受一恒力的作用，则它将作匀加速运动，在气轨上       和      位置各放置一个光电门。分别测出滑块通过两光电门位置时的速度       和     ，那么滑块的加速度为</a:t>
            </a:r>
          </a:p>
          <a:p>
            <a:pPr eaLnBrk="1" hangingPunct="1"/>
            <a:endParaRPr lang="zh-CN" altLang="zh-CN"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0C85190-37A1-4561-8818-60E0974BAC49}" type="datetime1">
              <a:rPr lang="zh-CN" altLang="en-US" smtClean="0"/>
              <a:t>2020/10/13</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3484973610"/>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BEDEB73-59DD-41FF-9CBB-44BD3C6BDAB5}"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34546262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DC44EA69-BAB0-4DFE-8E52-627C00EAD044}" type="datetime1">
              <a:rPr lang="zh-CN" altLang="en-US" smtClean="0"/>
              <a:t>2020/10/13</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灯片编号占位符 5"/>
          <p:cNvSpPr>
            <a:spLocks noGrp="1"/>
          </p:cNvSpPr>
          <p:nvPr>
            <p:ph type="sldNum" sz="quarter" idx="12"/>
          </p:nvPr>
        </p:nvSpPr>
        <p:spPr>
          <a:xfrm rot="5400000">
            <a:off x="5989638" y="144462"/>
            <a:ext cx="533400" cy="244476"/>
          </a:xfrm>
        </p:spPr>
        <p:txBody>
          <a:body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191654093"/>
      </p:ext>
    </p:extLst>
  </p:cSld>
  <p:clrMapOvr>
    <a:overrideClrMapping bg1="lt1" tx1="dk1" bg2="lt2" tx2="dk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单击以编辑母版副标题样式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endParaRPr 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227384772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565658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a:defRPr/>
            </a:pPr>
            <a:endParaRPr 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7913CC08-30F8-49E6-93ED-46B35F99303D}" type="slidenum">
              <a:rPr lang="en-US" altLang="zh-CN" smtClean="0"/>
              <a:pPr/>
              <a:t>‹#›</a:t>
            </a:fld>
            <a:endParaRPr lang="en-US" altLang="zh-CN"/>
          </a:p>
        </p:txBody>
      </p:sp>
      <p:sp>
        <p:nvSpPr>
          <p:cNvPr id="14" name="页脚占位符 13"/>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4207424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pPr>
              <a:defRPr/>
            </a:pPr>
            <a:endParaRPr lang="en-US"/>
          </a:p>
        </p:txBody>
      </p:sp>
      <p:sp>
        <p:nvSpPr>
          <p:cNvPr id="10" name="灯片编号占位符 9"/>
          <p:cNvSpPr>
            <a:spLocks noGrp="1"/>
          </p:cNvSpPr>
          <p:nvPr>
            <p:ph type="sldNum" sz="quarter" idx="16"/>
          </p:nvPr>
        </p:nvSpPr>
        <p:spPr/>
        <p:txBody>
          <a:bodyPr rtlCol="0"/>
          <a:lstStyle/>
          <a:p>
            <a:fld id="{7913CC08-30F8-49E6-93ED-46B35F99303D}" type="slidenum">
              <a:rPr lang="en-US" altLang="zh-CN" smtClean="0"/>
              <a:pPr/>
              <a:t>‹#›</a:t>
            </a:fld>
            <a:endParaRPr lang="en-US" altLang="zh-CN"/>
          </a:p>
        </p:txBody>
      </p:sp>
      <p:sp>
        <p:nvSpPr>
          <p:cNvPr id="12" name="页脚占位符 11"/>
          <p:cNvSpPr>
            <a:spLocks noGrp="1"/>
          </p:cNvSpPr>
          <p:nvPr>
            <p:ph type="ftr" sz="quarter" idx="17"/>
          </p:nvPr>
        </p:nvSpPr>
        <p:spPr/>
        <p:txBody>
          <a:bodyPr rtlCol="0"/>
          <a:lstStyle/>
          <a:p>
            <a:pPr>
              <a:defRPr/>
            </a:pPr>
            <a:endParaRPr lang="en-US"/>
          </a:p>
        </p:txBody>
      </p:sp>
    </p:spTree>
    <p:extLst>
      <p:ext uri="{BB962C8B-B14F-4D97-AF65-F5344CB8AC3E}">
        <p14:creationId xmlns:p14="http://schemas.microsoft.com/office/powerpoint/2010/main" val="1432773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pPr>
              <a:defRPr/>
            </a:pPr>
            <a:endParaRPr lang="en-US"/>
          </a:p>
        </p:txBody>
      </p:sp>
      <p:sp>
        <p:nvSpPr>
          <p:cNvPr id="12" name="灯片编号占位符 11"/>
          <p:cNvSpPr>
            <a:spLocks noGrp="1"/>
          </p:cNvSpPr>
          <p:nvPr>
            <p:ph type="sldNum" sz="quarter" idx="16"/>
          </p:nvPr>
        </p:nvSpPr>
        <p:spPr/>
        <p:txBody>
          <a:bodyPr rtlCol="0"/>
          <a:lstStyle/>
          <a:p>
            <a:fld id="{7913CC08-30F8-49E6-93ED-46B35F99303D}" type="slidenum">
              <a:rPr lang="en-US" altLang="zh-CN" smtClean="0"/>
              <a:pPr/>
              <a:t>‹#›</a:t>
            </a:fld>
            <a:endParaRPr lang="en-US" altLang="zh-CN"/>
          </a:p>
        </p:txBody>
      </p:sp>
      <p:sp>
        <p:nvSpPr>
          <p:cNvPr id="14" name="页脚占位符 13"/>
          <p:cNvSpPr>
            <a:spLocks noGrp="1"/>
          </p:cNvSpPr>
          <p:nvPr>
            <p:ph type="ftr" sz="quarter" idx="17"/>
          </p:nvPr>
        </p:nvSpPr>
        <p:spPr/>
        <p:txBody>
          <a:bodyPr rtlCol="0"/>
          <a:lstStyle/>
          <a:p>
            <a:pPr>
              <a:defRPr/>
            </a:pPr>
            <a:endParaRPr 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编辑母版文本样式</a:t>
            </a:r>
          </a:p>
        </p:txBody>
      </p:sp>
    </p:spTree>
    <p:extLst>
      <p:ext uri="{BB962C8B-B14F-4D97-AF65-F5344CB8AC3E}">
        <p14:creationId xmlns:p14="http://schemas.microsoft.com/office/powerpoint/2010/main" val="921337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435118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p>
        </p:txBody>
      </p:sp>
      <p:sp>
        <p:nvSpPr>
          <p:cNvPr id="3" name="页脚占位符 2"/>
          <p:cNvSpPr>
            <a:spLocks noGrp="1"/>
          </p:cNvSpPr>
          <p:nvPr>
            <p:ph type="ftr" sz="quarter" idx="11"/>
          </p:nvPr>
        </p:nvSpPr>
        <p:spPr/>
        <p:txBody>
          <a:bodyPr/>
          <a:lstStyle/>
          <a:p>
            <a:pPr>
              <a:defRPr/>
            </a:pPr>
            <a:endParaRPr 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1059430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a:defRPr/>
            </a:pPr>
            <a:endParaRPr lang="en-US"/>
          </a:p>
        </p:txBody>
      </p:sp>
      <p:sp>
        <p:nvSpPr>
          <p:cNvPr id="6" name="页脚占位符 5"/>
          <p:cNvSpPr>
            <a:spLocks noGrp="1"/>
          </p:cNvSpPr>
          <p:nvPr>
            <p:ph type="ftr" sz="quarter" idx="11"/>
          </p:nvPr>
        </p:nvSpPr>
        <p:spPr/>
        <p:txBody>
          <a:bodyPr/>
          <a:lstStyle/>
          <a:p>
            <a:pPr>
              <a:defRPr/>
            </a:pPr>
            <a:endParaRPr 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31811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F03F9C69-7C4D-4664-89FF-97CC5C1068A8}" type="datetime1">
              <a:rPr lang="zh-CN" altLang="en-US" smtClean="0"/>
              <a:t>2020/10/13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85758379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日期占位符 11"/>
          <p:cNvSpPr>
            <a:spLocks noGrp="1"/>
          </p:cNvSpPr>
          <p:nvPr>
            <p:ph type="dt" sz="half" idx="10"/>
          </p:nvPr>
        </p:nvSpPr>
        <p:spPr>
          <a:xfrm>
            <a:off x="6248400" y="6248400"/>
            <a:ext cx="2667000" cy="365125"/>
          </a:xfrm>
        </p:spPr>
        <p:txBody>
          <a:bodyPr rtlCol="0"/>
          <a:lstStyle/>
          <a:p>
            <a:pPr>
              <a:defRPr/>
            </a:pPr>
            <a:endParaRPr 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7913CC08-30F8-49E6-93ED-46B35F99303D}" type="slidenum">
              <a:rPr lang="en-US" altLang="zh-CN" smtClean="0"/>
              <a:pPr/>
              <a:t>‹#›</a:t>
            </a:fld>
            <a:endParaRPr lang="en-US" altLang="zh-CN"/>
          </a:p>
        </p:txBody>
      </p:sp>
      <p:sp>
        <p:nvSpPr>
          <p:cNvPr id="14" name="页脚占位符 13"/>
          <p:cNvSpPr>
            <a:spLocks noGrp="1"/>
          </p:cNvSpPr>
          <p:nvPr>
            <p:ph type="ftr" sz="quarter" idx="12"/>
          </p:nvPr>
        </p:nvSpPr>
        <p:spPr>
          <a:xfrm>
            <a:off x="1600200" y="6248206"/>
            <a:ext cx="4572000" cy="365125"/>
          </a:xfrm>
        </p:spPr>
        <p:txBody>
          <a:bodyPr rtlCol="0"/>
          <a:lstStyle/>
          <a:p>
            <a:pPr>
              <a:defRPr/>
            </a:pPr>
            <a:endParaRPr 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345046628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2282066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pPr>
              <a:defRPr/>
            </a:pPr>
            <a:endParaRPr lang="en-US"/>
          </a:p>
        </p:txBody>
      </p:sp>
      <p:sp>
        <p:nvSpPr>
          <p:cNvPr id="5" name="页脚占位符 4"/>
          <p:cNvSpPr>
            <a:spLocks noGrp="1"/>
          </p:cNvSpPr>
          <p:nvPr>
            <p:ph type="ftr" sz="quarter" idx="11"/>
          </p:nvPr>
        </p:nvSpPr>
        <p:spPr>
          <a:xfrm>
            <a:off x="457201" y="6248207"/>
            <a:ext cx="5573483" cy="365125"/>
          </a:xfrm>
        </p:spPr>
        <p:txBody>
          <a:bodyPr/>
          <a:lstStyle/>
          <a:p>
            <a:pPr>
              <a:defRPr/>
            </a:pPr>
            <a:endParaRPr 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灯片编号占位符 5"/>
          <p:cNvSpPr>
            <a:spLocks noGrp="1"/>
          </p:cNvSpPr>
          <p:nvPr>
            <p:ph type="sldNum" sz="quarter" idx="12"/>
          </p:nvPr>
        </p:nvSpPr>
        <p:spPr>
          <a:xfrm rot="5400000">
            <a:off x="5989638" y="144462"/>
            <a:ext cx="533400" cy="244476"/>
          </a:xfrm>
        </p:spPr>
        <p:txBody>
          <a:body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139640669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9E2C6C36-7E43-4C2E-BF5C-CC29003F3FA0}" type="datetime1">
              <a:rPr lang="zh-CN" altLang="en-US" smtClean="0"/>
              <a:t>2020/10/13</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FB640E4-5C43-429B-85F1-483ECE9E6D26}" type="slidenum">
              <a:rPr lang="zh-CN" altLang="en-US" smtClean="0"/>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2567897846"/>
      </p:ext>
    </p:extLst>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8467B037-C1B5-40DB-821C-FD47548A827D}" type="datetime1">
              <a:rPr lang="zh-CN" altLang="en-US" smtClean="0"/>
              <a:t>2020/10/13</a:t>
            </a:fld>
            <a:endParaRPr lang="zh-CN" altLang="en-US"/>
          </a:p>
        </p:txBody>
      </p:sp>
      <p:sp>
        <p:nvSpPr>
          <p:cNvPr id="10" name="灯片编号占位符 9"/>
          <p:cNvSpPr>
            <a:spLocks noGrp="1"/>
          </p:cNvSpPr>
          <p:nvPr>
            <p:ph type="sldNum" sz="quarter" idx="16"/>
          </p:nvPr>
        </p:nvSpPr>
        <p:spPr/>
        <p:txBody>
          <a:bodyPr rtlCol="0"/>
          <a:lstStyle/>
          <a:p>
            <a:fld id="{0FB640E4-5C43-429B-85F1-483ECE9E6D26}" type="slidenum">
              <a:rPr lang="zh-CN" altLang="en-US" smtClean="0"/>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extLst>
      <p:ext uri="{BB962C8B-B14F-4D97-AF65-F5344CB8AC3E}">
        <p14:creationId xmlns:p14="http://schemas.microsoft.com/office/powerpoint/2010/main" val="19455436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C29DF30B-1EA7-430D-9B72-AF6653B82246}" type="datetime1">
              <a:rPr lang="zh-CN" altLang="en-US" smtClean="0"/>
              <a:t>2020/10/13</a:t>
            </a:fld>
            <a:endParaRPr lang="zh-CN" altLang="en-US"/>
          </a:p>
        </p:txBody>
      </p:sp>
      <p:sp>
        <p:nvSpPr>
          <p:cNvPr id="12" name="灯片编号占位符 11"/>
          <p:cNvSpPr>
            <a:spLocks noGrp="1"/>
          </p:cNvSpPr>
          <p:nvPr>
            <p:ph type="sldNum" sz="quarter" idx="16"/>
          </p:nvPr>
        </p:nvSpPr>
        <p:spPr/>
        <p:txBody>
          <a:bodyPr rtlCol="0"/>
          <a:lstStyle/>
          <a:p>
            <a:fld id="{0FB640E4-5C43-429B-85F1-483ECE9E6D26}" type="slidenum">
              <a:rPr lang="zh-CN" altLang="en-US" smtClean="0"/>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extLst>
      <p:ext uri="{BB962C8B-B14F-4D97-AF65-F5344CB8AC3E}">
        <p14:creationId xmlns:p14="http://schemas.microsoft.com/office/powerpoint/2010/main" val="164487211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1389EDCA-E14B-47E4-9083-DD714DA9D6CF}" type="datetime1">
              <a:rPr lang="zh-CN" altLang="en-US" smtClean="0"/>
              <a:t>2020/10/13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4206039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B6236C-61DF-4375-9690-88E264F1EBC3}" type="datetime1">
              <a:rPr lang="zh-CN" altLang="en-US" smtClean="0"/>
              <a:t>2020/10/13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337785163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801C1BC2-EEDB-4C1B-BE95-94CF750150FE}" type="datetime1">
              <a:rPr lang="zh-CN" altLang="en-US" smtClean="0"/>
              <a:t>2020/10/13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299892087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日期占位符 11"/>
          <p:cNvSpPr>
            <a:spLocks noGrp="1"/>
          </p:cNvSpPr>
          <p:nvPr>
            <p:ph type="dt" sz="half" idx="10"/>
          </p:nvPr>
        </p:nvSpPr>
        <p:spPr>
          <a:xfrm>
            <a:off x="6248400" y="6248400"/>
            <a:ext cx="2667000" cy="365125"/>
          </a:xfrm>
        </p:spPr>
        <p:txBody>
          <a:bodyPr rtlCol="0"/>
          <a:lstStyle/>
          <a:p>
            <a:fld id="{69089BEB-C0C5-4BFA-BB8B-AEC919CB6E2F}" type="datetime1">
              <a:rPr lang="zh-CN" altLang="en-US" smtClean="0"/>
              <a:t>2020/10/13</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FB640E4-5C43-429B-85F1-483ECE9E6D26}"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3634975668"/>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6EEF8840-F50C-4EAB-9962-8E0F6F7F871B}" type="datetime1">
              <a:rPr lang="zh-CN" altLang="en-US" smtClean="0"/>
              <a:t>2020/10/13</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FB640E4-5C43-429B-85F1-483ECE9E6D26}" type="slidenum">
              <a:rPr lang="zh-CN" altLang="en-US" smtClean="0"/>
              <a:t>‹#›</a:t>
            </a:fld>
            <a:endParaRPr lang="zh-CN" altLang="en-US"/>
          </a:p>
        </p:txBody>
      </p:sp>
    </p:spTree>
    <p:extLst>
      <p:ext uri="{BB962C8B-B14F-4D97-AF65-F5344CB8AC3E}">
        <p14:creationId xmlns:p14="http://schemas.microsoft.com/office/powerpoint/2010/main" val="23680297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5423741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NULL"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0.xml"/><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4.bin"/><Relationship Id="rId10" Type="http://schemas.openxmlformats.org/officeDocument/2006/relationships/image" Target="../media/image18.wmf"/><Relationship Id="rId4" Type="http://schemas.openxmlformats.org/officeDocument/2006/relationships/image" Target="../media/image19.png"/><Relationship Id="rId9"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3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9.xml"/><Relationship Id="rId7"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6.wmf"/><Relationship Id="rId10" Type="http://schemas.openxmlformats.org/officeDocument/2006/relationships/image" Target="../media/image29.png"/><Relationship Id="rId4" Type="http://schemas.openxmlformats.org/officeDocument/2006/relationships/oleObject" Target="../embeddings/oleObject7.bin"/><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0.xml"/><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32.png"/><Relationship Id="rId5" Type="http://schemas.openxmlformats.org/officeDocument/2006/relationships/image" Target="../media/image26.wmf"/><Relationship Id="rId10" Type="http://schemas.openxmlformats.org/officeDocument/2006/relationships/image" Target="../media/image31.png"/><Relationship Id="rId4" Type="http://schemas.openxmlformats.org/officeDocument/2006/relationships/oleObject" Target="../embeddings/oleObject10.bin"/><Relationship Id="rId9" Type="http://schemas.openxmlformats.org/officeDocument/2006/relationships/image" Target="../media/image30.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1.xml"/><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34.png"/><Relationship Id="rId5" Type="http://schemas.openxmlformats.org/officeDocument/2006/relationships/image" Target="../media/image26.wmf"/><Relationship Id="rId10" Type="http://schemas.openxmlformats.org/officeDocument/2006/relationships/image" Target="../media/image33.png"/><Relationship Id="rId4" Type="http://schemas.openxmlformats.org/officeDocument/2006/relationships/oleObject" Target="../embeddings/oleObject14.bin"/><Relationship Id="rId9" Type="http://schemas.openxmlformats.org/officeDocument/2006/relationships/image" Target="../media/image30.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2.xml"/><Relationship Id="rId7" Type="http://schemas.openxmlformats.org/officeDocument/2006/relationships/image" Target="../media/image26.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9.bin"/><Relationship Id="rId11" Type="http://schemas.openxmlformats.org/officeDocument/2006/relationships/image" Target="../media/image37.png"/><Relationship Id="rId5" Type="http://schemas.openxmlformats.org/officeDocument/2006/relationships/image" Target="../media/image35.wmf"/><Relationship Id="rId10" Type="http://schemas.openxmlformats.org/officeDocument/2006/relationships/image" Target="../media/image36.wmf"/><Relationship Id="rId4" Type="http://schemas.openxmlformats.org/officeDocument/2006/relationships/oleObject" Target="../embeddings/oleObject18.bin"/><Relationship Id="rId9" Type="http://schemas.openxmlformats.org/officeDocument/2006/relationships/oleObject" Target="../embeddings/oleObject21.bin"/></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05000" y="3886200"/>
            <a:ext cx="5548064" cy="685800"/>
          </a:xfrm>
        </p:spPr>
        <p:txBody>
          <a:bodyPr>
            <a:normAutofit/>
          </a:bodyPr>
          <a:lstStyle/>
          <a:p>
            <a:pPr algn="ctr"/>
            <a:r>
              <a:rPr lang="en-US" altLang="zh-CN" i="1" dirty="0">
                <a:latin typeface="Cambria Math" panose="02040503050406030204" pitchFamily="18" charset="0"/>
                <a:ea typeface="Cambria Math" panose="02040503050406030204" pitchFamily="18" charset="0"/>
              </a:rPr>
              <a:t>    </a:t>
            </a:r>
            <a:r>
              <a:rPr lang="en-US" altLang="zh-CN" i="1" dirty="0">
                <a:latin typeface="Times New Roman" panose="02020603050405020304" pitchFamily="18" charset="0"/>
                <a:ea typeface="Cambria Math" panose="02040503050406030204" pitchFamily="18" charset="0"/>
                <a:cs typeface="Times New Roman" panose="02020603050405020304" pitchFamily="18" charset="0"/>
              </a:rPr>
              <a:t>Physics Experiment Teaching </a:t>
            </a:r>
            <a:r>
              <a:rPr lang="en-US" altLang="zh-CN" i="1" dirty="0" smtClean="0">
                <a:latin typeface="Times New Roman" panose="02020603050405020304" pitchFamily="18" charset="0"/>
                <a:ea typeface="Cambria Math" panose="02040503050406030204" pitchFamily="18" charset="0"/>
                <a:cs typeface="Times New Roman" panose="02020603050405020304" pitchFamily="18" charset="0"/>
              </a:rPr>
              <a:t>Center</a:t>
            </a:r>
            <a:endParaRPr lang="en-US" altLang="zh-CN" i="1" dirty="0">
              <a:latin typeface="Times New Roman" panose="02020603050405020304" pitchFamily="18" charset="0"/>
              <a:ea typeface="Cambria Math" panose="02040503050406030204" pitchFamily="18" charset="0"/>
              <a:cs typeface="Times New Roman" panose="02020603050405020304" pitchFamily="18" charset="0"/>
            </a:endParaRPr>
          </a:p>
        </p:txBody>
      </p:sp>
      <p:pic>
        <p:nvPicPr>
          <p:cNvPr id="4" name="Picture 2" descr="Maynooth University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4069" y="6189687"/>
            <a:ext cx="1248882" cy="52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5796136" y="6165304"/>
            <a:ext cx="1835390" cy="52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85433" y="188640"/>
            <a:ext cx="3014980"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srgbClr val="DD8047">
                    <a:lumMod val="40000"/>
                    <a:lumOff val="60000"/>
                  </a:srgbClr>
                </a:solidFill>
                <a:effectLst/>
                <a:uLnTx/>
                <a:uFillTx/>
                <a:latin typeface="Times New Roman" panose="02020603050405020304" pitchFamily="18" charset="0"/>
                <a:ea typeface="黑体" panose="02010609060101010101" charset="-122"/>
                <a:cs typeface="Times New Roman" panose="02020603050405020304" pitchFamily="18" charset="0"/>
              </a:rPr>
              <a:t>Labs of Physics for Engineers</a:t>
            </a:r>
            <a:r>
              <a:rPr kumimoji="0" lang="en-US" altLang="zh-CN" sz="1800" b="1" i="1" u="none" strike="noStrike" kern="1200" cap="none" spc="0" normalizeH="0" baseline="0" noProof="0" dirty="0">
                <a:ln>
                  <a:noFill/>
                </a:ln>
                <a:solidFill>
                  <a:srgbClr val="DD8047">
                    <a:lumMod val="40000"/>
                    <a:lumOff val="60000"/>
                  </a:srgbClr>
                </a:solidFill>
                <a:effectLst>
                  <a:outerShdw blurRad="38100" dist="19050" dir="2700000" algn="tl" rotWithShape="0">
                    <a:prstClr val="black">
                      <a:alpha val="40000"/>
                    </a:prstClr>
                  </a:outerShdw>
                </a:effectLst>
                <a:uLnTx/>
                <a:uFillTx/>
                <a:latin typeface="Times New Roman" panose="02020603050405020304" pitchFamily="18" charset="0"/>
                <a:ea typeface="黑体" panose="02010609060101010101" charset="-122"/>
                <a:cs typeface="Times New Roman" panose="02020603050405020304" pitchFamily="18" charset="0"/>
              </a:rPr>
              <a:t> </a:t>
            </a:r>
          </a:p>
        </p:txBody>
      </p:sp>
      <p:sp>
        <p:nvSpPr>
          <p:cNvPr id="7" name="标题 1"/>
          <p:cNvSpPr txBox="1"/>
          <p:nvPr/>
        </p:nvSpPr>
        <p:spPr>
          <a:xfrm>
            <a:off x="827584" y="1456184"/>
            <a:ext cx="7920880" cy="1828800"/>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1" i="0" u="none" strike="noStrike" kern="1200" cap="all" spc="0" normalizeH="0" baseline="0" noProof="0" dirty="0" smtClean="0">
                <a:ln>
                  <a:noFill/>
                </a:ln>
                <a:solidFill>
                  <a:srgbClr val="EBDDC3"/>
                </a:solidFill>
                <a:effectLst/>
                <a:uLnTx/>
                <a:uFillTx/>
                <a:latin typeface="Tw Cen MT"/>
                <a:ea typeface="华文仿宋" panose="02010600040101010101" pitchFamily="2" charset="-122"/>
                <a:cs typeface="+mn-cs"/>
              </a:rPr>
              <a:t> </a:t>
            </a:r>
            <a:r>
              <a:rPr kumimoji="0" lang="en-GB" altLang="en-US" sz="4400" b="1" i="0" u="none" strike="noStrike" kern="1200" cap="all" spc="0" normalizeH="0" baseline="0" noProof="0" dirty="0">
                <a:ln>
                  <a:noFill/>
                </a:ln>
                <a:solidFill>
                  <a:srgbClr val="968C8C">
                    <a:lumMod val="20000"/>
                    <a:lumOff val="80000"/>
                  </a:srgbClr>
                </a:solidFill>
                <a:effectLst/>
                <a:uLnTx/>
                <a:uFillTx/>
                <a:latin typeface="Times New Roman" panose="02020603050405020304" pitchFamily="18" charset="0"/>
                <a:ea typeface="+mn-ea"/>
                <a:cs typeface="Times New Roman" panose="02020603050405020304" pitchFamily="18" charset="0"/>
              </a:rPr>
              <a:t>Newton’s Second Law</a:t>
            </a:r>
            <a:endParaRPr kumimoji="0" lang="zh-CN" altLang="en-US" sz="4400" b="1" i="0" u="none" strike="noStrike" kern="1200" cap="all" spc="0" normalizeH="0" baseline="0" noProof="0" dirty="0">
              <a:ln>
                <a:noFill/>
              </a:ln>
              <a:solidFill>
                <a:srgbClr val="968C8C">
                  <a:lumMod val="20000"/>
                  <a:lumOff val="80000"/>
                </a:srgbClr>
              </a:solidFill>
              <a:effectLst/>
              <a:uLnTx/>
              <a:uFillTx/>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8" name="灯片编号占位符 7"/>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B640E4-5C43-429B-85F1-483ECE9E6D26}" type="slidenum">
              <a:rPr kumimoji="0" lang="zh-CN" altLang="en-US" sz="1400" b="1" i="0" u="none" strike="noStrike" kern="1200" cap="none" spc="0" normalizeH="0" baseline="0" noProof="0" smtClean="0">
                <a:ln>
                  <a:noFill/>
                </a:ln>
                <a:solidFill>
                  <a:srgbClr val="EBDDC3"/>
                </a:solidFill>
                <a:effectLst/>
                <a:uLnTx/>
                <a:uFillTx/>
                <a:latin typeface="Tw Cen MT"/>
                <a:ea typeface="华文仿宋" panose="0201060004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zh-CN" altLang="en-US" sz="1400" b="1" i="0" u="none" strike="noStrike" kern="1200" cap="none" spc="0" normalizeH="0" baseline="0" noProof="0">
              <a:ln>
                <a:noFill/>
              </a:ln>
              <a:solidFill>
                <a:srgbClr val="EBDDC3"/>
              </a:solidFill>
              <a:effectLst/>
              <a:uLnTx/>
              <a:uFillTx/>
              <a:latin typeface="Tw Cen MT"/>
              <a:ea typeface="华文仿宋" panose="02010600040101010101" pitchFamily="2" charset="-122"/>
              <a:cs typeface="+mn-cs"/>
            </a:endParaRPr>
          </a:p>
        </p:txBody>
      </p:sp>
    </p:spTree>
    <p:extLst>
      <p:ext uri="{BB962C8B-B14F-4D97-AF65-F5344CB8AC3E}">
        <p14:creationId xmlns:p14="http://schemas.microsoft.com/office/powerpoint/2010/main" val="2030668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0AEE79F-3E73-4CF7-A3AB-B578E5BBB2BB}"/>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Free-body Diagram</a:t>
            </a:r>
          </a:p>
        </p:txBody>
      </p:sp>
      <p:sp>
        <p:nvSpPr>
          <p:cNvPr id="47108" name="Text Box 4">
            <a:extLst>
              <a:ext uri="{FF2B5EF4-FFF2-40B4-BE49-F238E27FC236}">
                <a16:creationId xmlns:a16="http://schemas.microsoft.com/office/drawing/2014/main" id="{0BA6E9CC-E29E-4CD8-B825-00DD647A98DC}"/>
              </a:ext>
            </a:extLst>
          </p:cNvPr>
          <p:cNvSpPr txBox="1">
            <a:spLocks noChangeArrowheads="1"/>
          </p:cNvSpPr>
          <p:nvPr/>
        </p:nvSpPr>
        <p:spPr bwMode="auto">
          <a:xfrm>
            <a:off x="437848" y="5583553"/>
            <a:ext cx="43502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marL="0" indent="0" eaLnBrk="1" hangingPunct="1">
              <a:lnSpc>
                <a:spcPct val="90000"/>
              </a:lnSpc>
              <a:spcBef>
                <a:spcPct val="20000"/>
              </a:spcBef>
              <a:spcAft>
                <a:spcPct val="20000"/>
              </a:spcAft>
            </a:pPr>
            <a:r>
              <a:rPr lang="en-US" altLang="zh-CN" sz="2400" b="1" i="1" dirty="0">
                <a:latin typeface="Times New Roman" panose="02020603050405020304" pitchFamily="18" charset="0"/>
                <a:cs typeface="Times New Roman" panose="02020603050405020304" pitchFamily="18" charset="0"/>
              </a:rPr>
              <a:t>Newton’s Second Law of Motion:</a:t>
            </a:r>
          </a:p>
        </p:txBody>
      </p:sp>
      <p:pic>
        <p:nvPicPr>
          <p:cNvPr id="7" name="Picture 12">
            <a:extLst>
              <a:ext uri="{FF2B5EF4-FFF2-40B4-BE49-F238E27FC236}">
                <a16:creationId xmlns:a16="http://schemas.microsoft.com/office/drawing/2014/main" id="{18591263-BBE7-490B-B972-ED61375D1918}"/>
              </a:ext>
            </a:extLst>
          </p:cNvPr>
          <p:cNvPicPr>
            <a:picLocks noChangeAspect="1" noChangeArrowheads="1"/>
          </p:cNvPicPr>
          <p:nvPr/>
        </p:nvPicPr>
        <p:blipFill>
          <a:blip r:embed="rId4" cstate="print"/>
          <a:srcRect/>
          <a:stretch>
            <a:fillRect/>
          </a:stretch>
        </p:blipFill>
        <p:spPr bwMode="auto">
          <a:xfrm>
            <a:off x="4346322" y="2756850"/>
            <a:ext cx="4325937" cy="2058988"/>
          </a:xfrm>
          <a:prstGeom prst="rect">
            <a:avLst/>
          </a:prstGeom>
          <a:noFill/>
          <a:ln w="9525">
            <a:noFill/>
            <a:miter lim="800000"/>
            <a:headEnd/>
            <a:tailEnd/>
          </a:ln>
        </p:spPr>
      </p:pic>
      <p:graphicFrame>
        <p:nvGraphicFramePr>
          <p:cNvPr id="8" name="Object 9">
            <a:extLst>
              <a:ext uri="{FF2B5EF4-FFF2-40B4-BE49-F238E27FC236}">
                <a16:creationId xmlns:a16="http://schemas.microsoft.com/office/drawing/2014/main" id="{79443132-8443-4924-8CCC-C3E3C4883769}"/>
              </a:ext>
            </a:extLst>
          </p:cNvPr>
          <p:cNvGraphicFramePr>
            <a:graphicFrameLocks noChangeAspect="1"/>
          </p:cNvGraphicFramePr>
          <p:nvPr>
            <p:extLst>
              <p:ext uri="{D42A27DB-BD31-4B8C-83A1-F6EECF244321}">
                <p14:modId xmlns:p14="http://schemas.microsoft.com/office/powerpoint/2010/main" val="1011007385"/>
              </p:ext>
            </p:extLst>
          </p:nvPr>
        </p:nvGraphicFramePr>
        <p:xfrm>
          <a:off x="914400" y="1828800"/>
          <a:ext cx="2663825" cy="2230437"/>
        </p:xfrm>
        <a:graphic>
          <a:graphicData uri="http://schemas.openxmlformats.org/presentationml/2006/ole">
            <mc:AlternateContent xmlns:mc="http://schemas.openxmlformats.org/markup-compatibility/2006">
              <mc:Choice xmlns:v="urn:schemas-microsoft-com:vml" Requires="v">
                <p:oleObj spid="_x0000_s10403" name="Equation" r:id="rId5" imgW="1091880" imgH="914400" progId="Equation.DSMT4">
                  <p:embed/>
                </p:oleObj>
              </mc:Choice>
              <mc:Fallback>
                <p:oleObj name="Equation" r:id="rId5" imgW="1091880" imgH="914400" progId="Equation.DSMT4">
                  <p:embed/>
                  <p:pic>
                    <p:nvPicPr>
                      <p:cNvPr id="9223" name="Object 9"/>
                      <p:cNvPicPr>
                        <a:picLocks noChangeAspect="1" noChangeArrowheads="1"/>
                      </p:cNvPicPr>
                      <p:nvPr/>
                    </p:nvPicPr>
                    <p:blipFill>
                      <a:blip r:embed="rId6"/>
                      <a:srcRect/>
                      <a:stretch>
                        <a:fillRect/>
                      </a:stretch>
                    </p:blipFill>
                    <p:spPr bwMode="auto">
                      <a:xfrm>
                        <a:off x="914400" y="1828800"/>
                        <a:ext cx="2663825" cy="223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箭头: 下 1">
            <a:extLst>
              <a:ext uri="{FF2B5EF4-FFF2-40B4-BE49-F238E27FC236}">
                <a16:creationId xmlns:a16="http://schemas.microsoft.com/office/drawing/2014/main" id="{2654DB82-53B1-46DC-9852-880E123CC086}"/>
              </a:ext>
            </a:extLst>
          </p:cNvPr>
          <p:cNvSpPr/>
          <p:nvPr/>
        </p:nvSpPr>
        <p:spPr bwMode="auto">
          <a:xfrm>
            <a:off x="1981200" y="3020219"/>
            <a:ext cx="381000" cy="381000"/>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aphicFrame>
        <p:nvGraphicFramePr>
          <p:cNvPr id="10" name="Object 15">
            <a:extLst>
              <a:ext uri="{FF2B5EF4-FFF2-40B4-BE49-F238E27FC236}">
                <a16:creationId xmlns:a16="http://schemas.microsoft.com/office/drawing/2014/main" id="{0641B943-E89B-4984-9EA8-7486CE132039}"/>
              </a:ext>
            </a:extLst>
          </p:cNvPr>
          <p:cNvGraphicFramePr>
            <a:graphicFrameLocks noChangeAspect="1"/>
          </p:cNvGraphicFramePr>
          <p:nvPr>
            <p:extLst>
              <p:ext uri="{D42A27DB-BD31-4B8C-83A1-F6EECF244321}">
                <p14:modId xmlns:p14="http://schemas.microsoft.com/office/powerpoint/2010/main" val="1987217519"/>
              </p:ext>
            </p:extLst>
          </p:nvPr>
        </p:nvGraphicFramePr>
        <p:xfrm>
          <a:off x="629443" y="4274503"/>
          <a:ext cx="3716879" cy="2098516"/>
        </p:xfrm>
        <a:graphic>
          <a:graphicData uri="http://schemas.openxmlformats.org/presentationml/2006/ole">
            <mc:AlternateContent xmlns:mc="http://schemas.openxmlformats.org/markup-compatibility/2006">
              <mc:Choice xmlns:v="urn:schemas-microsoft-com:vml" Requires="v">
                <p:oleObj spid="_x0000_s10404" name="Equation" r:id="rId7" imgW="1549080" imgH="863280" progId="Equation.DSMT4">
                  <p:embed/>
                </p:oleObj>
              </mc:Choice>
              <mc:Fallback>
                <p:oleObj name="Equation" r:id="rId7" imgW="1549080" imgH="863280" progId="Equation.DSMT4">
                  <p:embed/>
                  <p:pic>
                    <p:nvPicPr>
                      <p:cNvPr id="9227" name="Object 15"/>
                      <p:cNvPicPr>
                        <a:picLocks noChangeAspect="1" noChangeArrowheads="1"/>
                      </p:cNvPicPr>
                      <p:nvPr/>
                    </p:nvPicPr>
                    <p:blipFill>
                      <a:blip r:embed="rId8"/>
                      <a:srcRect/>
                      <a:stretch>
                        <a:fillRect/>
                      </a:stretch>
                    </p:blipFill>
                    <p:spPr bwMode="auto">
                      <a:xfrm>
                        <a:off x="629443" y="4274503"/>
                        <a:ext cx="3716879" cy="2098516"/>
                      </a:xfrm>
                      <a:prstGeom prst="rect">
                        <a:avLst/>
                      </a:prstGeom>
                      <a:noFill/>
                    </p:spPr>
                  </p:pic>
                </p:oleObj>
              </mc:Fallback>
            </mc:AlternateContent>
          </a:graphicData>
        </a:graphic>
      </p:graphicFrame>
      <p:graphicFrame>
        <p:nvGraphicFramePr>
          <p:cNvPr id="11" name="Object 16">
            <a:extLst>
              <a:ext uri="{FF2B5EF4-FFF2-40B4-BE49-F238E27FC236}">
                <a16:creationId xmlns:a16="http://schemas.microsoft.com/office/drawing/2014/main" id="{32FAA00F-003F-419A-A061-DEDF681562AB}"/>
              </a:ext>
            </a:extLst>
          </p:cNvPr>
          <p:cNvGraphicFramePr>
            <a:graphicFrameLocks noChangeAspect="1"/>
          </p:cNvGraphicFramePr>
          <p:nvPr>
            <p:extLst>
              <p:ext uri="{D42A27DB-BD31-4B8C-83A1-F6EECF244321}">
                <p14:modId xmlns:p14="http://schemas.microsoft.com/office/powerpoint/2010/main" val="3857923666"/>
              </p:ext>
            </p:extLst>
          </p:nvPr>
        </p:nvGraphicFramePr>
        <p:xfrm>
          <a:off x="4788097" y="5557283"/>
          <a:ext cx="1214972" cy="424732"/>
        </p:xfrm>
        <a:graphic>
          <a:graphicData uri="http://schemas.openxmlformats.org/presentationml/2006/ole">
            <mc:AlternateContent xmlns:mc="http://schemas.openxmlformats.org/markup-compatibility/2006">
              <mc:Choice xmlns:v="urn:schemas-microsoft-com:vml" Requires="v">
                <p:oleObj spid="_x0000_s10405" name="Equation" r:id="rId9" imgW="507960" imgH="177480" progId="Equation.DSMT4">
                  <p:embed/>
                </p:oleObj>
              </mc:Choice>
              <mc:Fallback>
                <p:oleObj name="Equation" r:id="rId9" imgW="507960" imgH="177480" progId="Equation.DSMT4">
                  <p:embed/>
                  <p:pic>
                    <p:nvPicPr>
                      <p:cNvPr id="9228" name="Object 16"/>
                      <p:cNvPicPr>
                        <a:picLocks noChangeAspect="1" noChangeArrowheads="1"/>
                      </p:cNvPicPr>
                      <p:nvPr/>
                    </p:nvPicPr>
                    <p:blipFill>
                      <a:blip r:embed="rId10"/>
                      <a:srcRect/>
                      <a:stretch>
                        <a:fillRect/>
                      </a:stretch>
                    </p:blipFill>
                    <p:spPr bwMode="auto">
                      <a:xfrm>
                        <a:off x="4788097" y="5557283"/>
                        <a:ext cx="1214972" cy="424732"/>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box(out)">
                                      <p:cBhvr>
                                        <p:cTn id="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DCF5ABC1-E122-44D4-9E55-8417D76129E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Smart Timer</a:t>
            </a:r>
          </a:p>
        </p:txBody>
      </p:sp>
      <p:pic>
        <p:nvPicPr>
          <p:cNvPr id="7" name="Picture 2">
            <a:extLst>
              <a:ext uri="{FF2B5EF4-FFF2-40B4-BE49-F238E27FC236}">
                <a16:creationId xmlns:a16="http://schemas.microsoft.com/office/drawing/2014/main" id="{C0B0D79B-0237-4691-A485-B581B0DE56D0}"/>
              </a:ext>
            </a:extLst>
          </p:cNvPr>
          <p:cNvPicPr>
            <a:picLocks noChangeAspect="1" noChangeArrowheads="1"/>
          </p:cNvPicPr>
          <p:nvPr/>
        </p:nvPicPr>
        <p:blipFill rotWithShape="1">
          <a:blip r:embed="rId2" cstate="print"/>
          <a:srcRect t="11116"/>
          <a:stretch/>
        </p:blipFill>
        <p:spPr bwMode="auto">
          <a:xfrm>
            <a:off x="342233" y="1981200"/>
            <a:ext cx="8530358" cy="42649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B338F73-1CE1-46CA-BEB9-A53DA0F6BCE2}"/>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49156" name="Text Box 4">
            <a:extLst>
              <a:ext uri="{FF2B5EF4-FFF2-40B4-BE49-F238E27FC236}">
                <a16:creationId xmlns:a16="http://schemas.microsoft.com/office/drawing/2014/main" id="{E75E6464-4992-471D-8052-D8BF9013C2EA}"/>
              </a:ext>
            </a:extLst>
          </p:cNvPr>
          <p:cNvSpPr txBox="1">
            <a:spLocks noChangeArrowheads="1"/>
          </p:cNvSpPr>
          <p:nvPr/>
        </p:nvSpPr>
        <p:spPr bwMode="auto">
          <a:xfrm>
            <a:off x="533400" y="1556468"/>
            <a:ext cx="76200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Coarse adjustment: </a:t>
            </a:r>
          </a:p>
        </p:txBody>
      </p:sp>
      <p:grpSp>
        <p:nvGrpSpPr>
          <p:cNvPr id="2" name="组合 1">
            <a:extLst>
              <a:ext uri="{FF2B5EF4-FFF2-40B4-BE49-F238E27FC236}">
                <a16:creationId xmlns:a16="http://schemas.microsoft.com/office/drawing/2014/main" id="{DF1678E8-BDC2-4FDF-BA5D-68A5F28DE0AB}"/>
              </a:ext>
            </a:extLst>
          </p:cNvPr>
          <p:cNvGrpSpPr/>
          <p:nvPr/>
        </p:nvGrpSpPr>
        <p:grpSpPr>
          <a:xfrm>
            <a:off x="1600200" y="2149430"/>
            <a:ext cx="6172200" cy="4311303"/>
            <a:chOff x="1779587" y="2133600"/>
            <a:chExt cx="5584825" cy="3868737"/>
          </a:xfrm>
        </p:grpSpPr>
        <p:pic>
          <p:nvPicPr>
            <p:cNvPr id="8" name="图片 1">
              <a:extLst>
                <a:ext uri="{FF2B5EF4-FFF2-40B4-BE49-F238E27FC236}">
                  <a16:creationId xmlns:a16="http://schemas.microsoft.com/office/drawing/2014/main" id="{1B55151F-9085-496D-BF5D-CA8BB764E996}"/>
                </a:ext>
              </a:extLst>
            </p:cNvPr>
            <p:cNvPicPr>
              <a:picLocks noChangeAspect="1"/>
            </p:cNvPicPr>
            <p:nvPr/>
          </p:nvPicPr>
          <p:blipFill>
            <a:blip r:embed="rId3" cstate="print"/>
            <a:srcRect/>
            <a:stretch>
              <a:fillRect/>
            </a:stretch>
          </p:blipFill>
          <p:spPr bwMode="auto">
            <a:xfrm>
              <a:off x="1779587" y="2133600"/>
              <a:ext cx="5584825" cy="3868737"/>
            </a:xfrm>
            <a:prstGeom prst="rect">
              <a:avLst/>
            </a:prstGeom>
            <a:noFill/>
            <a:ln w="9525">
              <a:noFill/>
              <a:miter lim="800000"/>
              <a:headEnd/>
              <a:tailEnd/>
            </a:ln>
          </p:spPr>
        </p:pic>
        <p:sp>
          <p:nvSpPr>
            <p:cNvPr id="9" name="椭圆 8">
              <a:extLst>
                <a:ext uri="{FF2B5EF4-FFF2-40B4-BE49-F238E27FC236}">
                  <a16:creationId xmlns:a16="http://schemas.microsoft.com/office/drawing/2014/main" id="{3EFDDC7D-6398-46CF-B592-03687B50267A}"/>
                </a:ext>
              </a:extLst>
            </p:cNvPr>
            <p:cNvSpPr/>
            <p:nvPr/>
          </p:nvSpPr>
          <p:spPr>
            <a:xfrm>
              <a:off x="4343400" y="4975225"/>
              <a:ext cx="2679700" cy="776288"/>
            </a:xfrm>
            <a:prstGeom prst="ellipse">
              <a:avLst/>
            </a:prstGeom>
            <a:noFill/>
            <a:ln w="25400" cap="flat" cmpd="sng" algn="ctr">
              <a:solidFill>
                <a:srgbClr val="FF0000"/>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solidFill>
                    <a:srgbClr val="FF0000"/>
                  </a:solid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D6396AE0-6A81-4FA6-975A-CBBB7018D754}"/>
                </a:ext>
              </a:extLst>
            </p:cNvPr>
            <p:cNvSpPr/>
            <p:nvPr/>
          </p:nvSpPr>
          <p:spPr>
            <a:xfrm>
              <a:off x="2303463" y="3070225"/>
              <a:ext cx="973137" cy="777875"/>
            </a:xfrm>
            <a:prstGeom prst="ellipse">
              <a:avLst/>
            </a:prstGeom>
            <a:noFill/>
            <a:ln w="25400" cap="flat" cmpd="sng" algn="ctr">
              <a:solidFill>
                <a:srgbClr val="FF0000"/>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solidFill>
                    <a:srgbClr val="FF0000"/>
                  </a:solidFill>
                </a:ln>
                <a:solidFill>
                  <a:srgbClr val="FFFFFF"/>
                </a:solidFill>
                <a:effectLst/>
                <a:uLnTx/>
                <a:uFillTx/>
                <a:latin typeface="Arial"/>
                <a:ea typeface="宋体"/>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ox(out)">
                                      <p:cBhvr>
                                        <p:cTn id="7" dur="500"/>
                                        <p:tgtEl>
                                          <p:spTgt spid="49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B338F73-1CE1-46CA-BEB9-A53DA0F6BCE2}"/>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49156" name="Text Box 4">
            <a:extLst>
              <a:ext uri="{FF2B5EF4-FFF2-40B4-BE49-F238E27FC236}">
                <a16:creationId xmlns:a16="http://schemas.microsoft.com/office/drawing/2014/main" id="{E75E6464-4992-471D-8052-D8BF9013C2EA}"/>
              </a:ext>
            </a:extLst>
          </p:cNvPr>
          <p:cNvSpPr txBox="1">
            <a:spLocks noChangeArrowheads="1"/>
          </p:cNvSpPr>
          <p:nvPr/>
        </p:nvSpPr>
        <p:spPr bwMode="auto">
          <a:xfrm>
            <a:off x="533400" y="1826669"/>
            <a:ext cx="76200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Fine tuning: </a:t>
            </a:r>
          </a:p>
        </p:txBody>
      </p:sp>
      <p:pic>
        <p:nvPicPr>
          <p:cNvPr id="11" name="图片 5">
            <a:extLst>
              <a:ext uri="{FF2B5EF4-FFF2-40B4-BE49-F238E27FC236}">
                <a16:creationId xmlns:a16="http://schemas.microsoft.com/office/drawing/2014/main" id="{A33339AD-7C0E-4C5F-A7FC-0F2DF9836E17}"/>
              </a:ext>
            </a:extLst>
          </p:cNvPr>
          <p:cNvPicPr>
            <a:picLocks noChangeAspect="1"/>
          </p:cNvPicPr>
          <p:nvPr/>
        </p:nvPicPr>
        <p:blipFill>
          <a:blip r:embed="rId3" cstate="print"/>
          <a:srcRect/>
          <a:stretch>
            <a:fillRect/>
          </a:stretch>
        </p:blipFill>
        <p:spPr bwMode="auto">
          <a:xfrm>
            <a:off x="5056437" y="2535237"/>
            <a:ext cx="3786188" cy="2211388"/>
          </a:xfrm>
          <a:prstGeom prst="rect">
            <a:avLst/>
          </a:prstGeom>
          <a:noFill/>
          <a:ln w="9525">
            <a:noFill/>
            <a:miter lim="800000"/>
            <a:headEnd/>
            <a:tailEnd/>
          </a:ln>
        </p:spPr>
      </p:pic>
      <p:pic>
        <p:nvPicPr>
          <p:cNvPr id="12" name="图片 6">
            <a:extLst>
              <a:ext uri="{FF2B5EF4-FFF2-40B4-BE49-F238E27FC236}">
                <a16:creationId xmlns:a16="http://schemas.microsoft.com/office/drawing/2014/main" id="{181B4C42-7F28-497A-BB46-AD2CCED58830}"/>
              </a:ext>
            </a:extLst>
          </p:cNvPr>
          <p:cNvPicPr>
            <a:picLocks noChangeAspect="1"/>
          </p:cNvPicPr>
          <p:nvPr/>
        </p:nvPicPr>
        <p:blipFill>
          <a:blip r:embed="rId4" cstate="print"/>
          <a:srcRect/>
          <a:stretch>
            <a:fillRect/>
          </a:stretch>
        </p:blipFill>
        <p:spPr bwMode="auto">
          <a:xfrm>
            <a:off x="447925" y="2514600"/>
            <a:ext cx="3787775" cy="2211387"/>
          </a:xfrm>
          <a:prstGeom prst="rect">
            <a:avLst/>
          </a:prstGeom>
          <a:noFill/>
          <a:ln w="9525">
            <a:noFill/>
            <a:miter lim="800000"/>
            <a:headEnd/>
            <a:tailEnd/>
          </a:ln>
        </p:spPr>
      </p:pic>
      <p:sp>
        <p:nvSpPr>
          <p:cNvPr id="13" name="右箭头 7">
            <a:extLst>
              <a:ext uri="{FF2B5EF4-FFF2-40B4-BE49-F238E27FC236}">
                <a16:creationId xmlns:a16="http://schemas.microsoft.com/office/drawing/2014/main" id="{DD3F945B-79C9-423D-ABA5-BBC7173152A2}"/>
              </a:ext>
            </a:extLst>
          </p:cNvPr>
          <p:cNvSpPr/>
          <p:nvPr/>
        </p:nvSpPr>
        <p:spPr>
          <a:xfrm>
            <a:off x="1403350" y="4840288"/>
            <a:ext cx="1547813" cy="255587"/>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右箭头 18">
            <a:extLst>
              <a:ext uri="{FF2B5EF4-FFF2-40B4-BE49-F238E27FC236}">
                <a16:creationId xmlns:a16="http://schemas.microsoft.com/office/drawing/2014/main" id="{4263262D-2F87-4C7F-B5E6-8E1AB4CED48E}"/>
              </a:ext>
            </a:extLst>
          </p:cNvPr>
          <p:cNvSpPr/>
          <p:nvPr/>
        </p:nvSpPr>
        <p:spPr>
          <a:xfrm rot="10800000">
            <a:off x="6156325" y="4860925"/>
            <a:ext cx="1547813" cy="255588"/>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5" name="矩形 8">
            <a:extLst>
              <a:ext uri="{FF2B5EF4-FFF2-40B4-BE49-F238E27FC236}">
                <a16:creationId xmlns:a16="http://schemas.microsoft.com/office/drawing/2014/main" id="{F3F0612B-870B-41AE-B966-A3EA306AA5D5}"/>
              </a:ext>
            </a:extLst>
          </p:cNvPr>
          <p:cNvSpPr>
            <a:spLocks noChangeArrowheads="1"/>
          </p:cNvSpPr>
          <p:nvPr/>
        </p:nvSpPr>
        <p:spPr bwMode="auto">
          <a:xfrm>
            <a:off x="152400" y="5116513"/>
            <a:ext cx="2274888" cy="522287"/>
          </a:xfrm>
          <a:prstGeom prst="rect">
            <a:avLst/>
          </a:prstGeom>
          <a:noFill/>
          <a:ln w="9525">
            <a:noFill/>
            <a:miter lim="800000"/>
            <a:headEnd/>
            <a:tailEnd/>
          </a:ln>
        </p:spPr>
        <p:txBody>
          <a:bodyPr wrap="none">
            <a:spAutoFit/>
          </a:bodyPr>
          <a:lstStyle/>
          <a:p>
            <a:r>
              <a:rPr lang="en-US" altLang="zh-CN" sz="2800">
                <a:solidFill>
                  <a:srgbClr val="FF0000"/>
                </a:solidFill>
                <a:latin typeface="Arial" charset="0"/>
                <a:ea typeface="宋体" pitchFamily="2" charset="-122"/>
              </a:rPr>
              <a:t>t</a:t>
            </a:r>
            <a:r>
              <a:rPr lang="en-US" altLang="zh-CN">
                <a:solidFill>
                  <a:srgbClr val="FF0000"/>
                </a:solidFill>
                <a:latin typeface="Arial" charset="0"/>
                <a:ea typeface="宋体" pitchFamily="2" charset="-122"/>
              </a:rPr>
              <a:t>1</a:t>
            </a:r>
            <a:r>
              <a:rPr lang="en-US" altLang="zh-CN" sz="2800">
                <a:solidFill>
                  <a:srgbClr val="FF0000"/>
                </a:solidFill>
                <a:latin typeface="Arial" charset="0"/>
                <a:ea typeface="宋体" pitchFamily="2" charset="-122"/>
              </a:rPr>
              <a:t>=33.653ms</a:t>
            </a:r>
            <a:endParaRPr lang="zh-CN" altLang="en-US" sz="2800">
              <a:solidFill>
                <a:srgbClr val="FF0000"/>
              </a:solidFill>
              <a:latin typeface="Arial" charset="0"/>
              <a:ea typeface="宋体" pitchFamily="2" charset="-122"/>
            </a:endParaRPr>
          </a:p>
        </p:txBody>
      </p:sp>
      <p:sp>
        <p:nvSpPr>
          <p:cNvPr id="16" name="矩形 20">
            <a:extLst>
              <a:ext uri="{FF2B5EF4-FFF2-40B4-BE49-F238E27FC236}">
                <a16:creationId xmlns:a16="http://schemas.microsoft.com/office/drawing/2014/main" id="{879AB9D6-33BB-4AF7-887D-C01EAA5CD041}"/>
              </a:ext>
            </a:extLst>
          </p:cNvPr>
          <p:cNvSpPr>
            <a:spLocks noChangeArrowheads="1"/>
          </p:cNvSpPr>
          <p:nvPr/>
        </p:nvSpPr>
        <p:spPr bwMode="auto">
          <a:xfrm>
            <a:off x="2411413" y="5129213"/>
            <a:ext cx="2203450" cy="523875"/>
          </a:xfrm>
          <a:prstGeom prst="rect">
            <a:avLst/>
          </a:prstGeom>
          <a:noFill/>
          <a:ln w="9525">
            <a:noFill/>
            <a:miter lim="800000"/>
            <a:headEnd/>
            <a:tailEnd/>
          </a:ln>
        </p:spPr>
        <p:txBody>
          <a:bodyPr wrap="none">
            <a:spAutoFit/>
          </a:bodyPr>
          <a:lstStyle/>
          <a:p>
            <a:r>
              <a:rPr lang="en-US" altLang="zh-CN" sz="2800">
                <a:solidFill>
                  <a:srgbClr val="FF0000"/>
                </a:solidFill>
                <a:latin typeface="Arial" charset="0"/>
                <a:ea typeface="宋体" pitchFamily="2" charset="-122"/>
              </a:rPr>
              <a:t>t</a:t>
            </a:r>
            <a:r>
              <a:rPr lang="en-US" altLang="zh-CN">
                <a:solidFill>
                  <a:srgbClr val="FF0000"/>
                </a:solidFill>
                <a:latin typeface="Arial" charset="0"/>
                <a:ea typeface="宋体" pitchFamily="2" charset="-122"/>
              </a:rPr>
              <a:t>2</a:t>
            </a:r>
            <a:r>
              <a:rPr lang="en-US" altLang="zh-CN" sz="2800">
                <a:solidFill>
                  <a:srgbClr val="FF0000"/>
                </a:solidFill>
                <a:latin typeface="Arial" charset="0"/>
                <a:ea typeface="宋体" pitchFamily="2" charset="-122"/>
              </a:rPr>
              <a:t>=34.655ms</a:t>
            </a:r>
            <a:endParaRPr lang="zh-CN" altLang="en-US" sz="2800">
              <a:solidFill>
                <a:srgbClr val="FF0000"/>
              </a:solidFill>
              <a:latin typeface="Arial" charset="0"/>
              <a:ea typeface="宋体" pitchFamily="2" charset="-122"/>
            </a:endParaRPr>
          </a:p>
        </p:txBody>
      </p:sp>
      <p:sp>
        <p:nvSpPr>
          <p:cNvPr id="17" name="矩形 21">
            <a:extLst>
              <a:ext uri="{FF2B5EF4-FFF2-40B4-BE49-F238E27FC236}">
                <a16:creationId xmlns:a16="http://schemas.microsoft.com/office/drawing/2014/main" id="{01767309-AE31-4B88-9BAC-3DF977AC2493}"/>
              </a:ext>
            </a:extLst>
          </p:cNvPr>
          <p:cNvSpPr>
            <a:spLocks noChangeArrowheads="1"/>
          </p:cNvSpPr>
          <p:nvPr/>
        </p:nvSpPr>
        <p:spPr bwMode="auto">
          <a:xfrm>
            <a:off x="6977063" y="5110163"/>
            <a:ext cx="2203450" cy="522287"/>
          </a:xfrm>
          <a:prstGeom prst="rect">
            <a:avLst/>
          </a:prstGeom>
          <a:noFill/>
          <a:ln w="9525">
            <a:noFill/>
            <a:miter lim="800000"/>
            <a:headEnd/>
            <a:tailEnd/>
          </a:ln>
        </p:spPr>
        <p:txBody>
          <a:bodyPr wrap="none">
            <a:spAutoFit/>
          </a:bodyPr>
          <a:lstStyle/>
          <a:p>
            <a:r>
              <a:rPr lang="en-US" altLang="zh-CN" sz="2800">
                <a:solidFill>
                  <a:srgbClr val="0000FF"/>
                </a:solidFill>
                <a:latin typeface="Arial" charset="0"/>
                <a:ea typeface="宋体" pitchFamily="2" charset="-122"/>
              </a:rPr>
              <a:t>t</a:t>
            </a:r>
            <a:r>
              <a:rPr lang="en-US" altLang="zh-CN">
                <a:solidFill>
                  <a:srgbClr val="0000FF"/>
                </a:solidFill>
                <a:latin typeface="Arial" charset="0"/>
                <a:ea typeface="宋体" pitchFamily="2" charset="-122"/>
              </a:rPr>
              <a:t>3</a:t>
            </a:r>
            <a:r>
              <a:rPr lang="en-US" altLang="zh-CN" sz="2800">
                <a:solidFill>
                  <a:srgbClr val="0000FF"/>
                </a:solidFill>
                <a:latin typeface="Arial" charset="0"/>
                <a:ea typeface="宋体" pitchFamily="2" charset="-122"/>
              </a:rPr>
              <a:t>=59.738ms</a:t>
            </a:r>
            <a:endParaRPr lang="zh-CN" altLang="en-US" sz="2800">
              <a:solidFill>
                <a:srgbClr val="0000FF"/>
              </a:solidFill>
              <a:latin typeface="Arial" charset="0"/>
              <a:ea typeface="宋体" pitchFamily="2" charset="-122"/>
            </a:endParaRPr>
          </a:p>
        </p:txBody>
      </p:sp>
      <p:sp>
        <p:nvSpPr>
          <p:cNvPr id="18" name="矩形 22">
            <a:extLst>
              <a:ext uri="{FF2B5EF4-FFF2-40B4-BE49-F238E27FC236}">
                <a16:creationId xmlns:a16="http://schemas.microsoft.com/office/drawing/2014/main" id="{EA15E51A-51D0-4DB7-B276-8BA8AD27AD4F}"/>
              </a:ext>
            </a:extLst>
          </p:cNvPr>
          <p:cNvSpPr>
            <a:spLocks noChangeArrowheads="1"/>
          </p:cNvSpPr>
          <p:nvPr/>
        </p:nvSpPr>
        <p:spPr bwMode="auto">
          <a:xfrm>
            <a:off x="4767263" y="5116513"/>
            <a:ext cx="2203450" cy="522287"/>
          </a:xfrm>
          <a:prstGeom prst="rect">
            <a:avLst/>
          </a:prstGeom>
          <a:noFill/>
          <a:ln w="9525">
            <a:noFill/>
            <a:miter lim="800000"/>
            <a:headEnd/>
            <a:tailEnd/>
          </a:ln>
        </p:spPr>
        <p:txBody>
          <a:bodyPr wrap="none">
            <a:spAutoFit/>
          </a:bodyPr>
          <a:lstStyle/>
          <a:p>
            <a:r>
              <a:rPr lang="en-US" altLang="zh-CN" sz="2800">
                <a:solidFill>
                  <a:srgbClr val="0000FF"/>
                </a:solidFill>
                <a:latin typeface="Arial" charset="0"/>
                <a:ea typeface="宋体" pitchFamily="2" charset="-122"/>
              </a:rPr>
              <a:t>t</a:t>
            </a:r>
            <a:r>
              <a:rPr lang="en-US" altLang="zh-CN">
                <a:solidFill>
                  <a:srgbClr val="0000FF"/>
                </a:solidFill>
                <a:latin typeface="Arial" charset="0"/>
                <a:ea typeface="宋体" pitchFamily="2" charset="-122"/>
              </a:rPr>
              <a:t>4</a:t>
            </a:r>
            <a:r>
              <a:rPr lang="en-US" altLang="zh-CN" sz="2800">
                <a:solidFill>
                  <a:srgbClr val="0000FF"/>
                </a:solidFill>
                <a:latin typeface="Arial" charset="0"/>
                <a:ea typeface="宋体" pitchFamily="2" charset="-122"/>
              </a:rPr>
              <a:t>=60.174ms</a:t>
            </a:r>
            <a:endParaRPr lang="zh-CN" altLang="en-US" sz="2800">
              <a:solidFill>
                <a:srgbClr val="0000FF"/>
              </a:solidFill>
              <a:latin typeface="Arial" charset="0"/>
              <a:ea typeface="宋体" pitchFamily="2" charset="-122"/>
            </a:endParaRPr>
          </a:p>
        </p:txBody>
      </p:sp>
      <mc:AlternateContent xmlns:mc="http://schemas.openxmlformats.org/markup-compatibility/2006" xmlns:a14="http://schemas.microsoft.com/office/drawing/2010/main">
        <mc:Choice Requires="a14">
          <p:sp>
            <p:nvSpPr>
              <p:cNvPr id="19" name="Text Box 4">
                <a:extLst>
                  <a:ext uri="{FF2B5EF4-FFF2-40B4-BE49-F238E27FC236}">
                    <a16:creationId xmlns:a16="http://schemas.microsoft.com/office/drawing/2014/main" id="{93B05644-89AB-4649-9FE3-9066801FE699}"/>
                  </a:ext>
                </a:extLst>
              </p:cNvPr>
              <p:cNvSpPr txBox="1">
                <a:spLocks noChangeArrowheads="1"/>
              </p:cNvSpPr>
              <p:nvPr/>
            </p:nvSpPr>
            <p:spPr bwMode="auto">
              <a:xfrm>
                <a:off x="685800" y="5995988"/>
                <a:ext cx="8879138" cy="42473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marL="0" indent="0" eaLnBrk="1" hangingPunct="1">
                  <a:lnSpc>
                    <a:spcPct val="90000"/>
                  </a:lnSpc>
                  <a:spcBef>
                    <a:spcPct val="20000"/>
                  </a:spcBef>
                  <a:spcAft>
                    <a:spcPct val="20000"/>
                  </a:spcAft>
                </a:pPr>
                <a14:m>
                  <m:oMath xmlns:m="http://schemas.openxmlformats.org/officeDocument/2006/math">
                    <m:box>
                      <m:boxPr>
                        <m:ctrlPr>
                          <a:rPr lang="zh-CN" altLang="zh-CN" sz="2400" i="1" spc="5" smtClean="0">
                            <a:solidFill>
                              <a:srgbClr val="FF0000"/>
                            </a:solidFill>
                            <a:latin typeface="Cambria Math" panose="02040503050406030204" pitchFamily="18" charset="0"/>
                            <a:ea typeface="Cambria Math" panose="02040503050406030204" pitchFamily="18" charset="0"/>
                          </a:rPr>
                        </m:ctrlPr>
                      </m:boxPr>
                      <m:e>
                        <m:r>
                          <a:rPr lang="en-US" altLang="zh-CN" sz="2400" b="0" i="1" spc="5" smtClean="0">
                            <a:solidFill>
                              <a:schemeClr val="bg1">
                                <a:lumMod val="10000"/>
                              </a:schemeClr>
                            </a:solidFill>
                            <a:latin typeface="Cambria Math" panose="02040503050406030204" pitchFamily="18" charset="0"/>
                            <a:ea typeface="宋体" panose="02010600030101010101" pitchFamily="2" charset="-122"/>
                            <a:cs typeface="Times New Roman" panose="02020603050405020304" pitchFamily="18" charset="0"/>
                            <a:hlinkClick r:id="" action="ppaction://noaction">
                              <a:extLst>
                                <a:ext uri="{A12FA001-AC4F-418D-AE19-62706E023703}">
                                  <ahyp:hlinkClr xmlns="" xmlns:m="http://schemas.openxmlformats.org/officeDocument/2006/math" xmlns:ahyp="http://schemas.microsoft.com/office/drawing/2018/hyperlinkcolor" val="tx"/>
                                </a:ext>
                              </a:extLst>
                            </a:hlinkClick>
                          </a:rPr>
                          <m:t>𝑅𝑒𝑞𝑢𝑖𝑟𝑒𝑚𝑒𝑛𝑡𝑠</m:t>
                        </m:r>
                        <m:r>
                          <a:rPr lang="en-US" altLang="zh-CN" sz="2400" b="0" i="1" spc="5">
                            <a:solidFill>
                              <a:schemeClr val="bg1">
                                <a:lumMod val="10000"/>
                              </a:schemeClr>
                            </a:solidFill>
                            <a:latin typeface="Cambria Math" panose="02040503050406030204" pitchFamily="18" charset="0"/>
                            <a:ea typeface="宋体" panose="02010600030101010101" pitchFamily="2" charset="-122"/>
                            <a:cs typeface="Times New Roman" panose="02020603050405020304" pitchFamily="18" charset="0"/>
                            <a:hlinkClick r:id="" action="ppaction://noaction">
                              <a:extLst>
                                <a:ext uri="{A12FA001-AC4F-418D-AE19-62706E023703}">
                                  <ahyp:hlinkClr xmlns="" xmlns:m="http://schemas.openxmlformats.org/officeDocument/2006/math" xmlns:ahyp="http://schemas.microsoft.com/office/drawing/2018/hyperlinkcolor" val="tx"/>
                                </a:ext>
                              </a:extLst>
                            </a:hlinkClick>
                          </a:rPr>
                          <m:t>:</m:t>
                        </m:r>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hlinkClick r:id="" action="ppaction://noaction">
                              <a:extLst>
                                <a:ext uri="{A12FA001-AC4F-418D-AE19-62706E023703}">
                                  <ahyp:hlinkClr xmlns="" xmlns:m="http://schemas.openxmlformats.org/officeDocument/2006/math" xmlns:ahyp="http://schemas.microsoft.com/office/drawing/2018/hyperlinkcolor" val="tx"/>
                                </a:ext>
                              </a:extLst>
                            </a:hlinkClick>
                          </a:rPr>
                          <m:t> </m:t>
                        </m:r>
                      </m:e>
                    </m:box>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spc="5">
                            <a:solidFill>
                              <a:srgbClr val="FF0000"/>
                            </a:solidFill>
                            <a:latin typeface="Cambria Math" panose="02040503050406030204" pitchFamily="18" charset="0"/>
                            <a:ea typeface="Cambria Math" panose="02040503050406030204" pitchFamily="18" charset="0"/>
                          </a:rPr>
                        </m:ctrlPr>
                      </m:sSubPr>
                      <m:e>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spc="5">
                            <a:solidFill>
                              <a:srgbClr val="FF0000"/>
                            </a:solidFill>
                            <a:latin typeface="Cambria Math" panose="02040503050406030204" pitchFamily="18" charset="0"/>
                            <a:ea typeface="Cambria Math" panose="02040503050406030204" pitchFamily="18" charset="0"/>
                          </a:rPr>
                        </m:ctrlPr>
                      </m:sSubPr>
                      <m:e>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 ≈ (</m:t>
                    </m:r>
                    <m:sSub>
                      <m:sSubPr>
                        <m:ctrlPr>
                          <a:rPr lang="zh-CN" altLang="zh-CN" sz="2400" i="1" spc="5">
                            <a:solidFill>
                              <a:srgbClr val="FF0000"/>
                            </a:solidFill>
                            <a:latin typeface="Cambria Math" panose="02040503050406030204" pitchFamily="18" charset="0"/>
                            <a:ea typeface="Cambria Math" panose="02040503050406030204" pitchFamily="18" charset="0"/>
                          </a:rPr>
                        </m:ctrlPr>
                      </m:sSubPr>
                      <m:e>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spc="5">
                            <a:solidFill>
                              <a:srgbClr val="FF0000"/>
                            </a:solidFill>
                            <a:latin typeface="Cambria Math" panose="02040503050406030204" pitchFamily="18" charset="0"/>
                            <a:ea typeface="Cambria Math" panose="02040503050406030204" pitchFamily="18" charset="0"/>
                          </a:rPr>
                        </m:ctrlPr>
                      </m:sSubPr>
                      <m:e>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spc="5">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spc="5" dirty="0" smtClean="0">
                    <a:solidFill>
                      <a:srgbClr val="FF0000"/>
                    </a:solidFill>
                    <a:latin typeface="Times New Roman" panose="02020603050405020304" pitchFamily="18" charset="0"/>
                    <a:ea typeface="宋体" panose="02010600030101010101" pitchFamily="2" charset="-122"/>
                  </a:rPr>
                  <a:t> </a:t>
                </a:r>
                <a:r>
                  <a:rPr lang="en-US" altLang="zh-CN" sz="2400" spc="5" dirty="0">
                    <a:solidFill>
                      <a:srgbClr val="FF0000"/>
                    </a:solidFill>
                    <a:latin typeface="Times New Roman" panose="02020603050405020304" pitchFamily="18" charset="0"/>
                    <a:ea typeface="宋体" panose="02010600030101010101" pitchFamily="2" charset="-122"/>
                  </a:rPr>
                  <a:t>&amp; (</a:t>
                </a:r>
                <a:r>
                  <a:rPr lang="en-US" altLang="zh-CN" sz="2400" i="1" spc="5" dirty="0">
                    <a:solidFill>
                      <a:srgbClr val="FF0000"/>
                    </a:solidFill>
                    <a:latin typeface="Times New Roman" panose="02020603050405020304" pitchFamily="18" charset="0"/>
                    <a:ea typeface="宋体" panose="02010600030101010101" pitchFamily="2" charset="-122"/>
                  </a:rPr>
                  <a:t>t</a:t>
                </a:r>
                <a:r>
                  <a:rPr lang="en-US" altLang="zh-CN" sz="2400" spc="5" baseline="-25000" dirty="0">
                    <a:solidFill>
                      <a:srgbClr val="FF0000"/>
                    </a:solidFill>
                    <a:latin typeface="Times New Roman" panose="02020603050405020304" pitchFamily="18" charset="0"/>
                    <a:ea typeface="宋体" panose="02010600030101010101" pitchFamily="2" charset="-122"/>
                  </a:rPr>
                  <a:t>2</a:t>
                </a:r>
                <a:r>
                  <a:rPr lang="en-US" altLang="zh-CN" sz="2400" spc="5" dirty="0">
                    <a:solidFill>
                      <a:srgbClr val="FF0000"/>
                    </a:solidFill>
                    <a:latin typeface="Times New Roman" panose="02020603050405020304" pitchFamily="18" charset="0"/>
                    <a:ea typeface="宋体" panose="02010600030101010101" pitchFamily="2" charset="-122"/>
                  </a:rPr>
                  <a:t>-</a:t>
                </a:r>
                <a:r>
                  <a:rPr lang="en-US" altLang="zh-CN" sz="2400" i="1" spc="5" dirty="0">
                    <a:solidFill>
                      <a:srgbClr val="FF0000"/>
                    </a:solidFill>
                    <a:latin typeface="Times New Roman" panose="02020603050405020304" pitchFamily="18" charset="0"/>
                    <a:ea typeface="宋体" panose="02010600030101010101" pitchFamily="2" charset="-122"/>
                  </a:rPr>
                  <a:t>t</a:t>
                </a:r>
                <a:r>
                  <a:rPr lang="en-US" altLang="zh-CN" sz="2400" spc="5" baseline="-25000" dirty="0">
                    <a:solidFill>
                      <a:srgbClr val="FF0000"/>
                    </a:solidFill>
                    <a:latin typeface="Times New Roman" panose="02020603050405020304" pitchFamily="18" charset="0"/>
                    <a:ea typeface="宋体" panose="02010600030101010101" pitchFamily="2" charset="-122"/>
                  </a:rPr>
                  <a:t>1</a:t>
                </a:r>
                <a:r>
                  <a:rPr lang="en-US" altLang="zh-CN" sz="2400" spc="5" dirty="0">
                    <a:solidFill>
                      <a:srgbClr val="FF0000"/>
                    </a:solidFill>
                    <a:latin typeface="Times New Roman" panose="02020603050405020304" pitchFamily="18" charset="0"/>
                    <a:ea typeface="宋体" panose="02010600030101010101" pitchFamily="2" charset="-122"/>
                  </a:rPr>
                  <a:t>)/</a:t>
                </a:r>
                <a:r>
                  <a:rPr lang="en-US" altLang="zh-CN" sz="2400" i="1" spc="5" dirty="0">
                    <a:solidFill>
                      <a:srgbClr val="FF0000"/>
                    </a:solidFill>
                    <a:latin typeface="Times New Roman" panose="02020603050405020304" pitchFamily="18" charset="0"/>
                    <a:ea typeface="宋体" panose="02010600030101010101" pitchFamily="2" charset="-122"/>
                  </a:rPr>
                  <a:t>t</a:t>
                </a:r>
                <a:r>
                  <a:rPr lang="en-US" altLang="zh-CN" sz="2400" spc="5" baseline="-25000" dirty="0">
                    <a:solidFill>
                      <a:srgbClr val="FF0000"/>
                    </a:solidFill>
                    <a:latin typeface="Times New Roman" panose="02020603050405020304" pitchFamily="18" charset="0"/>
                    <a:ea typeface="宋体" panose="02010600030101010101" pitchFamily="2" charset="-122"/>
                  </a:rPr>
                  <a:t>1</a:t>
                </a:r>
                <a:r>
                  <a:rPr lang="en-US" altLang="zh-CN" sz="2400" spc="5" dirty="0">
                    <a:solidFill>
                      <a:srgbClr val="FF0000"/>
                    </a:solidFill>
                    <a:latin typeface="Times New Roman" panose="02020603050405020304" pitchFamily="18" charset="0"/>
                    <a:ea typeface="宋体" panose="02010600030101010101" pitchFamily="2" charset="-122"/>
                  </a:rPr>
                  <a:t> </a:t>
                </a:r>
                <a:r>
                  <a:rPr lang="en-US" altLang="zh-CN" sz="2400" spc="5" dirty="0">
                    <a:solidFill>
                      <a:srgbClr val="FF0000"/>
                    </a:solidFill>
                    <a:latin typeface="宋体" panose="02010600030101010101" pitchFamily="2" charset="-122"/>
                    <a:cs typeface="Times New Roman" panose="02020603050405020304" pitchFamily="18" charset="0"/>
                  </a:rPr>
                  <a:t>≤</a:t>
                </a:r>
                <a:r>
                  <a:rPr lang="en-US" altLang="zh-CN" sz="2400" spc="5" dirty="0">
                    <a:solidFill>
                      <a:srgbClr val="FF0000"/>
                    </a:solidFill>
                    <a:latin typeface="Times New Roman" panose="02020603050405020304" pitchFamily="18" charset="0"/>
                    <a:ea typeface="宋体" panose="02010600030101010101" pitchFamily="2" charset="-122"/>
                  </a:rPr>
                  <a:t> 3%</a:t>
                </a:r>
                <a:r>
                  <a:rPr lang="en-US" altLang="zh-CN" sz="2400" dirty="0">
                    <a:solidFill>
                      <a:srgbClr val="FF0000"/>
                    </a:solidFill>
                    <a:latin typeface="Times New Roman" panose="02020603050405020304" pitchFamily="18" charset="0"/>
                    <a:ea typeface="宋体" panose="02010600030101010101" pitchFamily="2" charset="-122"/>
                  </a:rPr>
                  <a:t> </a:t>
                </a:r>
              </a:p>
            </p:txBody>
          </p:sp>
        </mc:Choice>
        <mc:Fallback xmlns="">
          <p:sp>
            <p:nvSpPr>
              <p:cNvPr id="19" name="Text Box 4">
                <a:extLst>
                  <a:ext uri="{FF2B5EF4-FFF2-40B4-BE49-F238E27FC236}">
                    <a16:creationId xmlns:a16="http://schemas.microsoft.com/office/drawing/2014/main" id="{93B05644-89AB-4649-9FE3-9066801FE699}"/>
                  </a:ext>
                </a:extLst>
              </p:cNvPr>
              <p:cNvSpPr txBox="1">
                <a:spLocks noRot="1" noChangeAspect="1" noMove="1" noResize="1" noEditPoints="1" noAdjustHandles="1" noChangeArrowheads="1" noChangeShapeType="1" noTextEdit="1"/>
              </p:cNvSpPr>
              <p:nvPr/>
            </p:nvSpPr>
            <p:spPr bwMode="auto">
              <a:xfrm>
                <a:off x="685800" y="5995988"/>
                <a:ext cx="8879138" cy="424732"/>
              </a:xfrm>
              <a:prstGeom prst="rect">
                <a:avLst/>
              </a:prstGeom>
              <a:blipFill>
                <a:blip r:embed="rId5"/>
                <a:stretch>
                  <a:fillRect l="-549" t="-24638" b="-34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78414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ox(out)">
                                      <p:cBhvr>
                                        <p:cTn id="7" dur="500"/>
                                        <p:tgtEl>
                                          <p:spTgt spid="49156"/>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ox(out)">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50C6709-0C61-4A27-BEE1-F17A158DCD03}"/>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50180" name="Text Box 4">
            <a:extLst>
              <a:ext uri="{FF2B5EF4-FFF2-40B4-BE49-F238E27FC236}">
                <a16:creationId xmlns:a16="http://schemas.microsoft.com/office/drawing/2014/main" id="{9C00EF51-A41E-4DB7-ACEF-F85460C600C4}"/>
              </a:ext>
            </a:extLst>
          </p:cNvPr>
          <p:cNvSpPr txBox="1">
            <a:spLocks noChangeArrowheads="1"/>
          </p:cNvSpPr>
          <p:nvPr/>
        </p:nvSpPr>
        <p:spPr bwMode="auto">
          <a:xfrm>
            <a:off x="533400" y="1953327"/>
            <a:ext cx="8001000"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Transfer 25 grams from the weight box onto the Mass Holder. Record the mass of the Mass Holder and the added mass as m</a:t>
            </a:r>
            <a:r>
              <a:rPr lang="en-US" altLang="zh-CN" sz="2400" b="1" i="1" baseline="-25000" dirty="0">
                <a:latin typeface="Times New Roman" panose="02020603050405020304" pitchFamily="18" charset="0"/>
                <a:cs typeface="Times New Roman" panose="02020603050405020304" pitchFamily="18" charset="0"/>
              </a:rPr>
              <a:t>a</a:t>
            </a:r>
            <a:r>
              <a:rPr lang="en-US" altLang="zh-CN" sz="2400" b="1" i="1" dirty="0">
                <a:latin typeface="Times New Roman" panose="02020603050405020304" pitchFamily="18" charset="0"/>
                <a:cs typeface="Times New Roman" panose="02020603050405020304" pitchFamily="18" charset="0"/>
              </a:rPr>
              <a:t>. The gravitational force, due to m</a:t>
            </a:r>
            <a:r>
              <a:rPr lang="en-US" altLang="zh-CN" sz="2400" b="1" i="1" baseline="-25000" dirty="0">
                <a:latin typeface="Times New Roman" panose="02020603050405020304" pitchFamily="18" charset="0"/>
                <a:cs typeface="Times New Roman" panose="02020603050405020304" pitchFamily="18" charset="0"/>
              </a:rPr>
              <a:t>a</a:t>
            </a:r>
            <a:r>
              <a:rPr lang="en-US" altLang="zh-CN" sz="2400" b="1" i="1" dirty="0">
                <a:latin typeface="Times New Roman" panose="02020603050405020304" pitchFamily="18" charset="0"/>
                <a:cs typeface="Times New Roman" panose="02020603050405020304" pitchFamily="18" charset="0"/>
              </a:rPr>
              <a:t>, causes the glider to be accelerated. This acceleration can be measured electronically by using the Smart Timer.</a:t>
            </a:r>
          </a:p>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Turn on the Smart Timer with two photogates connected to plug 1 and 2 on the Smart Timer. Set the Smart Timer to </a:t>
            </a:r>
            <a:r>
              <a:rPr lang="en-US" altLang="zh-CN" sz="2400" b="1" i="1" dirty="0">
                <a:solidFill>
                  <a:srgbClr val="FF0000"/>
                </a:solidFill>
                <a:latin typeface="Times New Roman" panose="02020603050405020304" pitchFamily="18" charset="0"/>
                <a:cs typeface="Times New Roman" panose="02020603050405020304" pitchFamily="18" charset="0"/>
              </a:rPr>
              <a:t>2pr</a:t>
            </a:r>
            <a:r>
              <a:rPr lang="en-US" altLang="zh-CN" sz="2400" b="1" i="1" dirty="0">
                <a:latin typeface="Times New Roman" panose="02020603050405020304" pitchFamily="18" charset="0"/>
                <a:cs typeface="Times New Roman" panose="02020603050405020304" pitchFamily="18" charset="0"/>
              </a:rPr>
              <a:t>. After pressing the Execute button, the timer is ready for a measurement. (The distance between two photogates should be approximately 50 cm, while the initial positions of the Glider should keep the same in multiple measurements)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ox(out)">
                                      <p:cBhvr>
                                        <p:cTn id="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50C6709-0C61-4A27-BEE1-F17A158DCD03}"/>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50180" name="Text Box 4">
            <a:extLst>
              <a:ext uri="{FF2B5EF4-FFF2-40B4-BE49-F238E27FC236}">
                <a16:creationId xmlns:a16="http://schemas.microsoft.com/office/drawing/2014/main" id="{9C00EF51-A41E-4DB7-ACEF-F85460C600C4}"/>
              </a:ext>
            </a:extLst>
          </p:cNvPr>
          <p:cNvSpPr txBox="1">
            <a:spLocks noChangeArrowheads="1"/>
          </p:cNvSpPr>
          <p:nvPr/>
        </p:nvSpPr>
        <p:spPr bwMode="auto">
          <a:xfrm>
            <a:off x="533400" y="1751040"/>
            <a:ext cx="8001000"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Pull the Glider approximately 120 cm from the pulley with allowing the mass holder to hang up to about 20 cm below the pulley. Turn on the air supply. When the Glider is in place with the air supply on, the Execute button can be pressed and the Glider will be released. Press the Execute button and simultaneously release the glider so that it runs the track for an accurate result.</a:t>
            </a:r>
          </a:p>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Record the figure on the screen of the Smart Timer due to the combined mass of the added object and the Mass Holder. Repeat this measurement five times until a consistent set of results is obtained with making sure that the Total Mass of the system remains constant.</a:t>
            </a:r>
          </a:p>
        </p:txBody>
      </p:sp>
    </p:spTree>
    <p:extLst>
      <p:ext uri="{BB962C8B-B14F-4D97-AF65-F5344CB8AC3E}">
        <p14:creationId xmlns:p14="http://schemas.microsoft.com/office/powerpoint/2010/main" val="1798386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ox(out)">
                                      <p:cBhvr>
                                        <p:cTn id="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50C6709-0C61-4A27-BEE1-F17A158DCD03}"/>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50180" name="Text Box 4">
            <a:extLst>
              <a:ext uri="{FF2B5EF4-FFF2-40B4-BE49-F238E27FC236}">
                <a16:creationId xmlns:a16="http://schemas.microsoft.com/office/drawing/2014/main" id="{9C00EF51-A41E-4DB7-ACEF-F85460C600C4}"/>
              </a:ext>
            </a:extLst>
          </p:cNvPr>
          <p:cNvSpPr txBox="1">
            <a:spLocks noChangeArrowheads="1"/>
          </p:cNvSpPr>
          <p:nvPr/>
        </p:nvSpPr>
        <p:spPr bwMode="auto">
          <a:xfrm>
            <a:off x="533400" y="1927015"/>
            <a:ext cx="8001000"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The Glider does not need to travel the length of the whole track to take the reading and should be stopped manually once a figure appears on the screen or before hitting the damper at the pulley. (Ensure that the laser photogate is accurately being interrupted by the metal plate fixed on the Glider)</a:t>
            </a:r>
          </a:p>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Measure the width of the metal plate fixed on the Glider for triggering the photogates by using a </a:t>
            </a:r>
            <a:r>
              <a:rPr lang="en-US" altLang="zh-CN" sz="2400" b="1" i="1" dirty="0">
                <a:solidFill>
                  <a:srgbClr val="FF0000"/>
                </a:solidFill>
                <a:latin typeface="Times New Roman" panose="02020603050405020304" pitchFamily="18" charset="0"/>
                <a:cs typeface="Times New Roman" panose="02020603050405020304" pitchFamily="18" charset="0"/>
              </a:rPr>
              <a:t>Vernier caliper</a:t>
            </a:r>
            <a:r>
              <a:rPr lang="en-US" altLang="zh-CN" sz="2400" b="1" i="1" dirty="0">
                <a:latin typeface="Times New Roman" panose="02020603050405020304" pitchFamily="18" charset="0"/>
                <a:cs typeface="Times New Roman" panose="02020603050405020304" pitchFamily="18" charset="0"/>
              </a:rPr>
              <a:t>.</a:t>
            </a:r>
          </a:p>
          <a:p>
            <a:pPr algn="just"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Weigh the Mass Holder, the Glider and the added masses and record this as </a:t>
            </a:r>
            <a:r>
              <a:rPr lang="en-US" altLang="zh-CN" sz="2400" b="1" i="1" dirty="0" smtClean="0">
                <a:latin typeface="Times New Roman" panose="02020603050405020304" pitchFamily="18" charset="0"/>
                <a:cs typeface="Times New Roman" panose="02020603050405020304" pitchFamily="18" charset="0"/>
              </a:rPr>
              <a:t>M</a:t>
            </a:r>
            <a:r>
              <a:rPr lang="en-US" altLang="zh-CN" sz="2400" b="1" i="1" baseline="-25000" dirty="0" smtClean="0">
                <a:latin typeface="Times New Roman" panose="02020603050405020304" pitchFamily="18" charset="0"/>
                <a:cs typeface="Times New Roman" panose="02020603050405020304" pitchFamily="18" charset="0"/>
              </a:rPr>
              <a:t>T</a:t>
            </a:r>
            <a:r>
              <a:rPr lang="en-US" altLang="zh-CN" sz="2400" b="1" i="1" dirty="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the </a:t>
            </a:r>
            <a:r>
              <a:rPr lang="en-US" altLang="zh-CN" sz="2400" b="1" i="1" dirty="0">
                <a:solidFill>
                  <a:srgbClr val="FF0000"/>
                </a:solidFill>
                <a:latin typeface="Times New Roman" panose="02020603050405020304" pitchFamily="18" charset="0"/>
                <a:cs typeface="Times New Roman" panose="02020603050405020304" pitchFamily="18" charset="0"/>
              </a:rPr>
              <a:t>total mass</a:t>
            </a:r>
            <a:r>
              <a:rPr lang="en-US" altLang="zh-CN" sz="2400" b="1" i="1" dirty="0">
                <a:latin typeface="Times New Roman" panose="02020603050405020304" pitchFamily="18" charset="0"/>
                <a:cs typeface="Times New Roman" panose="02020603050405020304" pitchFamily="18" charset="0"/>
              </a:rPr>
              <a:t> of the system.</a:t>
            </a:r>
          </a:p>
        </p:txBody>
      </p:sp>
    </p:spTree>
    <p:extLst>
      <p:ext uri="{BB962C8B-B14F-4D97-AF65-F5344CB8AC3E}">
        <p14:creationId xmlns:p14="http://schemas.microsoft.com/office/powerpoint/2010/main" val="3027306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box(out)">
                                      <p:cBhvr>
                                        <p:cTn id="7" dur="500"/>
                                        <p:tgtEl>
                                          <p:spTgt spid="50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AFC3DD5-A3B1-46D4-9454-57123A40A8BB}"/>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Results</a:t>
            </a:r>
          </a:p>
        </p:txBody>
      </p:sp>
      <p:graphicFrame>
        <p:nvGraphicFramePr>
          <p:cNvPr id="3" name="表格 2"/>
          <p:cNvGraphicFramePr>
            <a:graphicFrameLocks noGrp="1"/>
          </p:cNvGraphicFramePr>
          <p:nvPr>
            <p:extLst>
              <p:ext uri="{D42A27DB-BD31-4B8C-83A1-F6EECF244321}">
                <p14:modId xmlns:p14="http://schemas.microsoft.com/office/powerpoint/2010/main" val="528436381"/>
              </p:ext>
            </p:extLst>
          </p:nvPr>
        </p:nvGraphicFramePr>
        <p:xfrm>
          <a:off x="609599" y="1658254"/>
          <a:ext cx="8153401" cy="4894946"/>
        </p:xfrm>
        <a:graphic>
          <a:graphicData uri="http://schemas.openxmlformats.org/drawingml/2006/table">
            <a:tbl>
              <a:tblPr firstRow="1" firstCol="1" bandRow="1"/>
              <a:tblGrid>
                <a:gridCol w="1859026">
                  <a:extLst>
                    <a:ext uri="{9D8B030D-6E8A-4147-A177-3AD203B41FA5}">
                      <a16:colId xmlns:a16="http://schemas.microsoft.com/office/drawing/2014/main" val="1364389106"/>
                    </a:ext>
                  </a:extLst>
                </a:gridCol>
                <a:gridCol w="944877">
                  <a:extLst>
                    <a:ext uri="{9D8B030D-6E8A-4147-A177-3AD203B41FA5}">
                      <a16:colId xmlns:a16="http://schemas.microsoft.com/office/drawing/2014/main" val="1793056401"/>
                    </a:ext>
                  </a:extLst>
                </a:gridCol>
                <a:gridCol w="897824">
                  <a:extLst>
                    <a:ext uri="{9D8B030D-6E8A-4147-A177-3AD203B41FA5}">
                      <a16:colId xmlns:a16="http://schemas.microsoft.com/office/drawing/2014/main" val="4031034991"/>
                    </a:ext>
                  </a:extLst>
                </a:gridCol>
                <a:gridCol w="881502">
                  <a:extLst>
                    <a:ext uri="{9D8B030D-6E8A-4147-A177-3AD203B41FA5}">
                      <a16:colId xmlns:a16="http://schemas.microsoft.com/office/drawing/2014/main" val="1193612189"/>
                    </a:ext>
                  </a:extLst>
                </a:gridCol>
                <a:gridCol w="970802">
                  <a:extLst>
                    <a:ext uri="{9D8B030D-6E8A-4147-A177-3AD203B41FA5}">
                      <a16:colId xmlns:a16="http://schemas.microsoft.com/office/drawing/2014/main" val="1633596766"/>
                    </a:ext>
                  </a:extLst>
                </a:gridCol>
                <a:gridCol w="924711">
                  <a:extLst>
                    <a:ext uri="{9D8B030D-6E8A-4147-A177-3AD203B41FA5}">
                      <a16:colId xmlns:a16="http://schemas.microsoft.com/office/drawing/2014/main" val="1494450007"/>
                    </a:ext>
                  </a:extLst>
                </a:gridCol>
                <a:gridCol w="1674659">
                  <a:extLst>
                    <a:ext uri="{9D8B030D-6E8A-4147-A177-3AD203B41FA5}">
                      <a16:colId xmlns:a16="http://schemas.microsoft.com/office/drawing/2014/main" val="4151106149"/>
                    </a:ext>
                  </a:extLst>
                </a:gridCol>
              </a:tblGrid>
              <a:tr h="528291">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Δ</a:t>
                      </a:r>
                      <a:r>
                        <a:rPr lang="en-US" sz="900" i="1" kern="100" spc="5">
                          <a:solidFill>
                            <a:srgbClr val="000000"/>
                          </a:solidFill>
                          <a:effectLst/>
                          <a:latin typeface="Times New Roman" panose="02020603050405020304" pitchFamily="18" charset="0"/>
                          <a:ea typeface="宋体" panose="02010600030101010101" pitchFamily="2" charset="-122"/>
                        </a:rPr>
                        <a:t>L</a:t>
                      </a:r>
                      <a:r>
                        <a:rPr lang="en-US" sz="900" kern="100" spc="5">
                          <a:solidFill>
                            <a:srgbClr val="000000"/>
                          </a:solidFill>
                          <a:effectLst/>
                          <a:latin typeface="Times New Roman" panose="02020603050405020304" pitchFamily="18" charset="0"/>
                          <a:ea typeface="宋体" panose="02010600030101010101" pitchFamily="2" charset="-122"/>
                        </a:rPr>
                        <a:t>=</a:t>
                      </a:r>
                      <a:r>
                        <a:rPr lang="en-US" sz="900" u="sng" kern="100" spc="5">
                          <a:solidFill>
                            <a:srgbClr val="000000"/>
                          </a:solidFill>
                          <a:effectLst/>
                          <a:latin typeface="Times New Roman" panose="02020603050405020304" pitchFamily="18" charset="0"/>
                          <a:ea typeface="宋体" panose="02010600030101010101" pitchFamily="2" charset="-122"/>
                        </a:rPr>
                        <a:t>      </a:t>
                      </a:r>
                      <a:r>
                        <a:rPr lang="en-US" sz="900" kern="100" spc="5">
                          <a:solidFill>
                            <a:srgbClr val="000000"/>
                          </a:solidFill>
                          <a:effectLst/>
                          <a:latin typeface="Times New Roman" panose="02020603050405020304" pitchFamily="18" charset="0"/>
                          <a:ea typeface="宋体" panose="02010600030101010101" pitchFamily="2" charset="-122"/>
                        </a:rPr>
                        <a:t>m</a:t>
                      </a:r>
                      <a:endParaRPr lang="zh-CN" sz="900" kern="100">
                        <a:effectLst/>
                        <a:latin typeface="Times New Roman" panose="02020603050405020304" pitchFamily="18" charset="0"/>
                        <a:ea typeface="宋体" panose="02010600030101010101" pitchFamily="2" charset="-122"/>
                      </a:endParaRPr>
                    </a:p>
                    <a:p>
                      <a:pPr algn="ctr">
                        <a:spcBef>
                          <a:spcPts val="600"/>
                        </a:spcBef>
                        <a:spcAft>
                          <a:spcPts val="0"/>
                        </a:spcAft>
                      </a:pPr>
                      <a:r>
                        <a:rPr lang="en-US" sz="900" i="1" kern="100" spc="5">
                          <a:solidFill>
                            <a:srgbClr val="000000"/>
                          </a:solidFill>
                          <a:effectLst/>
                          <a:latin typeface="Times New Roman" panose="02020603050405020304" pitchFamily="18" charset="0"/>
                          <a:ea typeface="宋体" panose="02010600030101010101" pitchFamily="2" charset="-122"/>
                        </a:rPr>
                        <a:t>x</a:t>
                      </a:r>
                      <a:r>
                        <a:rPr lang="en-US" sz="900" kern="100" spc="5" baseline="-25000">
                          <a:solidFill>
                            <a:srgbClr val="000000"/>
                          </a:solidFill>
                          <a:effectLst/>
                          <a:latin typeface="Times New Roman" panose="02020603050405020304" pitchFamily="18" charset="0"/>
                          <a:ea typeface="宋体" panose="02010600030101010101" pitchFamily="2" charset="-122"/>
                        </a:rPr>
                        <a:t>2</a:t>
                      </a:r>
                      <a:r>
                        <a:rPr lang="en-US" sz="900" i="1" kern="100" spc="5">
                          <a:solidFill>
                            <a:srgbClr val="000000"/>
                          </a:solidFill>
                          <a:effectLst/>
                          <a:latin typeface="Times New Roman" panose="02020603050405020304" pitchFamily="18" charset="0"/>
                          <a:ea typeface="宋体" panose="02010600030101010101" pitchFamily="2" charset="-122"/>
                        </a:rPr>
                        <a:t>-x</a:t>
                      </a:r>
                      <a:r>
                        <a:rPr lang="en-US" sz="900" kern="100" spc="5" baseline="-25000">
                          <a:solidFill>
                            <a:srgbClr val="000000"/>
                          </a:solidFill>
                          <a:effectLst/>
                          <a:latin typeface="Times New Roman" panose="02020603050405020304" pitchFamily="18" charset="0"/>
                          <a:ea typeface="宋体" panose="02010600030101010101" pitchFamily="2" charset="-122"/>
                        </a:rPr>
                        <a:t>1</a:t>
                      </a:r>
                      <a:r>
                        <a:rPr lang="en-US" sz="900" i="1" kern="100" spc="5">
                          <a:solidFill>
                            <a:srgbClr val="000000"/>
                          </a:solidFill>
                          <a:effectLst/>
                          <a:latin typeface="Times New Roman" panose="02020603050405020304" pitchFamily="18" charset="0"/>
                          <a:ea typeface="宋体" panose="02010600030101010101" pitchFamily="2" charset="-122"/>
                        </a:rPr>
                        <a:t>=</a:t>
                      </a:r>
                      <a:r>
                        <a:rPr lang="en-US" sz="900" u="sng" kern="100" spc="5">
                          <a:solidFill>
                            <a:srgbClr val="000000"/>
                          </a:solidFill>
                          <a:effectLst/>
                          <a:latin typeface="Times New Roman" panose="02020603050405020304" pitchFamily="18" charset="0"/>
                          <a:ea typeface="宋体" panose="02010600030101010101" pitchFamily="2" charset="-122"/>
                        </a:rPr>
                        <a:t>      </a:t>
                      </a:r>
                      <a:r>
                        <a:rPr lang="en-US" sz="900" kern="100" spc="5">
                          <a:solidFill>
                            <a:srgbClr val="000000"/>
                          </a:solidFill>
                          <a:effectLst/>
                          <a:latin typeface="Times New Roman" panose="02020603050405020304" pitchFamily="18" charset="0"/>
                          <a:ea typeface="宋体" panose="02010600030101010101" pitchFamily="2" charset="-122"/>
                        </a:rPr>
                        <a:t>m</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Run number</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Δ</a:t>
                      </a:r>
                      <a:r>
                        <a:rPr lang="en-US" sz="900" i="1" kern="100" spc="5">
                          <a:solidFill>
                            <a:srgbClr val="000000"/>
                          </a:solidFill>
                          <a:effectLst/>
                          <a:latin typeface="Times New Roman" panose="02020603050405020304" pitchFamily="18" charset="0"/>
                          <a:ea typeface="宋体" panose="02010600030101010101" pitchFamily="2" charset="-122"/>
                        </a:rPr>
                        <a:t>t</a:t>
                      </a:r>
                      <a:r>
                        <a:rPr lang="en-US" sz="900" kern="100" spc="5" baseline="-25000">
                          <a:solidFill>
                            <a:srgbClr val="000000"/>
                          </a:solidFill>
                          <a:effectLst/>
                          <a:latin typeface="Times New Roman" panose="02020603050405020304" pitchFamily="18" charset="0"/>
                          <a:ea typeface="宋体" panose="02010600030101010101" pitchFamily="2" charset="-122"/>
                        </a:rPr>
                        <a:t>1 </a:t>
                      </a:r>
                      <a:r>
                        <a:rPr lang="en-US" sz="900" kern="100" spc="5">
                          <a:solidFill>
                            <a:srgbClr val="000000"/>
                          </a:solidFill>
                          <a:effectLst/>
                          <a:latin typeface="Times New Roman" panose="02020603050405020304" pitchFamily="18" charset="0"/>
                          <a:ea typeface="宋体" panose="02010600030101010101" pitchFamily="2" charset="-122"/>
                        </a:rPr>
                        <a:t>(ms)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Δ</a:t>
                      </a:r>
                      <a:r>
                        <a:rPr lang="en-US" sz="900" i="1" kern="100" spc="5">
                          <a:solidFill>
                            <a:srgbClr val="000000"/>
                          </a:solidFill>
                          <a:effectLst/>
                          <a:latin typeface="Times New Roman" panose="02020603050405020304" pitchFamily="18" charset="0"/>
                          <a:ea typeface="宋体" panose="02010600030101010101" pitchFamily="2" charset="-122"/>
                        </a:rPr>
                        <a:t>t</a:t>
                      </a:r>
                      <a:r>
                        <a:rPr lang="en-US" sz="900" kern="100" spc="5" baseline="-25000">
                          <a:solidFill>
                            <a:srgbClr val="000000"/>
                          </a:solidFill>
                          <a:effectLst/>
                          <a:latin typeface="Times New Roman" panose="02020603050405020304" pitchFamily="18" charset="0"/>
                          <a:ea typeface="宋体" panose="02010600030101010101" pitchFamily="2" charset="-122"/>
                        </a:rPr>
                        <a:t>2 </a:t>
                      </a:r>
                      <a:r>
                        <a:rPr lang="en-US" sz="900" kern="100" spc="5">
                          <a:solidFill>
                            <a:srgbClr val="000000"/>
                          </a:solidFill>
                          <a:effectLst/>
                          <a:latin typeface="Times New Roman" panose="02020603050405020304" pitchFamily="18" charset="0"/>
                          <a:ea typeface="宋体" panose="02010600030101010101" pitchFamily="2" charset="-122"/>
                        </a:rPr>
                        <a:t>(ms)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i="1" kern="100" spc="5">
                          <a:solidFill>
                            <a:srgbClr val="000000"/>
                          </a:solidFill>
                          <a:effectLst/>
                          <a:latin typeface="Times New Roman" panose="02020603050405020304" pitchFamily="18" charset="0"/>
                          <a:ea typeface="宋体" panose="02010600030101010101" pitchFamily="2" charset="-122"/>
                        </a:rPr>
                        <a:t>v</a:t>
                      </a:r>
                      <a:r>
                        <a:rPr lang="en-US" sz="900" kern="100" spc="5" baseline="-25000">
                          <a:solidFill>
                            <a:srgbClr val="000000"/>
                          </a:solidFill>
                          <a:effectLst/>
                          <a:latin typeface="Times New Roman" panose="02020603050405020304" pitchFamily="18" charset="0"/>
                          <a:ea typeface="宋体" panose="02010600030101010101" pitchFamily="2" charset="-122"/>
                        </a:rPr>
                        <a:t>1 </a:t>
                      </a:r>
                      <a:r>
                        <a:rPr lang="en-US" sz="900" kern="100" spc="5">
                          <a:solidFill>
                            <a:srgbClr val="000000"/>
                          </a:solidFill>
                          <a:effectLst/>
                          <a:latin typeface="Times New Roman" panose="02020603050405020304" pitchFamily="18" charset="0"/>
                          <a:ea typeface="宋体" panose="02010600030101010101" pitchFamily="2" charset="-122"/>
                        </a:rPr>
                        <a:t>(m/s)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i="1" kern="100" spc="5">
                          <a:solidFill>
                            <a:srgbClr val="000000"/>
                          </a:solidFill>
                          <a:effectLst/>
                          <a:latin typeface="Times New Roman" panose="02020603050405020304" pitchFamily="18" charset="0"/>
                          <a:ea typeface="宋体" panose="02010600030101010101" pitchFamily="2" charset="-122"/>
                        </a:rPr>
                        <a:t>v</a:t>
                      </a:r>
                      <a:r>
                        <a:rPr lang="en-US" sz="900" kern="100" spc="5" baseline="-25000">
                          <a:solidFill>
                            <a:srgbClr val="000000"/>
                          </a:solidFill>
                          <a:effectLst/>
                          <a:latin typeface="Times New Roman" panose="02020603050405020304" pitchFamily="18" charset="0"/>
                          <a:ea typeface="宋体" panose="02010600030101010101" pitchFamily="2" charset="-122"/>
                        </a:rPr>
                        <a:t>2 </a:t>
                      </a:r>
                      <a:r>
                        <a:rPr lang="en-US" sz="900" kern="100" spc="5">
                          <a:solidFill>
                            <a:srgbClr val="000000"/>
                          </a:solidFill>
                          <a:effectLst/>
                          <a:latin typeface="Times New Roman" panose="02020603050405020304" pitchFamily="18" charset="0"/>
                          <a:ea typeface="宋体" panose="02010600030101010101" pitchFamily="2" charset="-122"/>
                        </a:rPr>
                        <a:t>(m/s)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Acceleration</a:t>
                      </a:r>
                      <a:r>
                        <a:rPr lang="en-US" sz="900" i="1"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p>
                      <a:pPr algn="ctr">
                        <a:spcAft>
                          <a:spcPts val="0"/>
                        </a:spcAft>
                      </a:pPr>
                      <a:r>
                        <a:rPr lang="en-US" sz="900" b="1" i="1" kern="100" spc="5">
                          <a:solidFill>
                            <a:srgbClr val="000000"/>
                          </a:solidFill>
                          <a:effectLst/>
                          <a:latin typeface="Times New Roman" panose="02020603050405020304" pitchFamily="18" charset="0"/>
                          <a:ea typeface="宋体" panose="02010600030101010101" pitchFamily="2" charset="-122"/>
                        </a:rPr>
                        <a:t>a </a:t>
                      </a:r>
                      <a:r>
                        <a:rPr lang="en-US" sz="900" kern="100" spc="5">
                          <a:solidFill>
                            <a:srgbClr val="000000"/>
                          </a:solidFill>
                          <a:effectLst/>
                          <a:latin typeface="Times New Roman" panose="02020603050405020304" pitchFamily="18" charset="0"/>
                          <a:ea typeface="宋体" panose="02010600030101010101" pitchFamily="2" charset="-122"/>
                        </a:rPr>
                        <a:t>(m/s</a:t>
                      </a:r>
                      <a:r>
                        <a:rPr lang="en-US" sz="900" kern="100" spc="5" baseline="30000">
                          <a:solidFill>
                            <a:srgbClr val="000000"/>
                          </a:solidFill>
                          <a:effectLst/>
                          <a:latin typeface="Times New Roman" panose="02020603050405020304" pitchFamily="18" charset="0"/>
                          <a:ea typeface="宋体" panose="02010600030101010101" pitchFamily="2" charset="-122"/>
                        </a:rPr>
                        <a:t>2</a:t>
                      </a:r>
                      <a:r>
                        <a:rPr lang="en-US" sz="900" kern="100" spc="5">
                          <a:solidFill>
                            <a:srgbClr val="000000"/>
                          </a:solidFill>
                          <a:effectLst/>
                          <a:latin typeface="Times New Roman" panose="02020603050405020304" pitchFamily="18" charset="0"/>
                          <a:ea typeface="宋体" panose="02010600030101010101" pitchFamily="2" charset="-122"/>
                        </a:rPr>
                        <a:t>)</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509108"/>
                  </a:ext>
                </a:extLst>
              </a:tr>
              <a:tr h="187103">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25 grams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5936294"/>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54868885"/>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3</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654526929"/>
                  </a:ext>
                </a:extLst>
              </a:tr>
              <a:tr h="312022">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Average</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40093378"/>
                  </a:ext>
                </a:extLst>
              </a:tr>
              <a:tr h="187103">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20 grams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543929"/>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261285527"/>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3</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20425004"/>
                  </a:ext>
                </a:extLst>
              </a:tr>
              <a:tr h="312022">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Average</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063921155"/>
                  </a:ext>
                </a:extLst>
              </a:tr>
              <a:tr h="187103">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15 grams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4533966"/>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01163506"/>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3</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95266397"/>
                  </a:ext>
                </a:extLst>
              </a:tr>
              <a:tr h="312022">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Average</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08982337"/>
                  </a:ext>
                </a:extLst>
              </a:tr>
              <a:tr h="187103">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10 grams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805730"/>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511853398"/>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3</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604786410"/>
                  </a:ext>
                </a:extLst>
              </a:tr>
              <a:tr h="312022">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Average</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874810927"/>
                  </a:ext>
                </a:extLst>
              </a:tr>
              <a:tr h="187103">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5 grams</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1</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0284337"/>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2</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51607788"/>
                  </a:ext>
                </a:extLst>
              </a:tr>
              <a:tr h="187103">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3</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09749"/>
                  </a:ext>
                </a:extLst>
              </a:tr>
              <a:tr h="312022">
                <a:tc vMerge="1">
                  <a:txBody>
                    <a:bodyPr/>
                    <a:lstStyle/>
                    <a:p>
                      <a:endParaRPr lang="zh-CN" altLang="en-US"/>
                    </a:p>
                  </a:txBody>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Average</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a:solidFill>
                            <a:srgbClr val="000000"/>
                          </a:solidFill>
                          <a:effectLst/>
                          <a:latin typeface="Times New Roman" panose="02020603050405020304" pitchFamily="18" charset="0"/>
                          <a:ea typeface="宋体" panose="02010600030101010101" pitchFamily="2" charset="-122"/>
                        </a:rPr>
                        <a:t> </a:t>
                      </a:r>
                      <a:endParaRPr lang="zh-CN" sz="900" kern="10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kern="100" spc="5" dirty="0">
                          <a:solidFill>
                            <a:srgbClr val="000000"/>
                          </a:solidFill>
                          <a:effectLst/>
                          <a:latin typeface="Times New Roman" panose="02020603050405020304" pitchFamily="18" charset="0"/>
                          <a:ea typeface="宋体" panose="02010600030101010101" pitchFamily="2" charset="-122"/>
                        </a:rPr>
                        <a:t> </a:t>
                      </a:r>
                      <a:endParaRPr lang="zh-CN" sz="900" kern="100" dirty="0">
                        <a:effectLst/>
                        <a:latin typeface="Times New Roman" panose="02020603050405020304" pitchFamily="18" charset="0"/>
                        <a:ea typeface="宋体" panose="02010600030101010101" pitchFamily="2" charset="-122"/>
                      </a:endParaRPr>
                    </a:p>
                  </a:txBody>
                  <a:tcPr marL="52251" marR="522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85776284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AFC3DD5-A3B1-46D4-9454-57123A40A8BB}"/>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Experimental Results</a:t>
            </a:r>
          </a:p>
        </p:txBody>
      </p:sp>
      <p:graphicFrame>
        <p:nvGraphicFramePr>
          <p:cNvPr id="4" name="表格 3"/>
          <p:cNvGraphicFramePr>
            <a:graphicFrameLocks noGrp="1"/>
          </p:cNvGraphicFramePr>
          <p:nvPr>
            <p:extLst>
              <p:ext uri="{D42A27DB-BD31-4B8C-83A1-F6EECF244321}">
                <p14:modId xmlns:p14="http://schemas.microsoft.com/office/powerpoint/2010/main" val="627491031"/>
              </p:ext>
            </p:extLst>
          </p:nvPr>
        </p:nvGraphicFramePr>
        <p:xfrm>
          <a:off x="609600" y="1905000"/>
          <a:ext cx="8077200" cy="4267200"/>
        </p:xfrm>
        <a:graphic>
          <a:graphicData uri="http://schemas.openxmlformats.org/drawingml/2006/table">
            <a:tbl>
              <a:tblPr firstRow="1" firstCol="1" bandRow="1"/>
              <a:tblGrid>
                <a:gridCol w="2692400">
                  <a:extLst>
                    <a:ext uri="{9D8B030D-6E8A-4147-A177-3AD203B41FA5}">
                      <a16:colId xmlns:a16="http://schemas.microsoft.com/office/drawing/2014/main" val="1672320975"/>
                    </a:ext>
                  </a:extLst>
                </a:gridCol>
                <a:gridCol w="2692400">
                  <a:extLst>
                    <a:ext uri="{9D8B030D-6E8A-4147-A177-3AD203B41FA5}">
                      <a16:colId xmlns:a16="http://schemas.microsoft.com/office/drawing/2014/main" val="3148821009"/>
                    </a:ext>
                  </a:extLst>
                </a:gridCol>
                <a:gridCol w="2692400">
                  <a:extLst>
                    <a:ext uri="{9D8B030D-6E8A-4147-A177-3AD203B41FA5}">
                      <a16:colId xmlns:a16="http://schemas.microsoft.com/office/drawing/2014/main" val="2754375358"/>
                    </a:ext>
                  </a:extLst>
                </a:gridCol>
              </a:tblGrid>
              <a:tr h="2083200">
                <a:tc>
                  <a:txBody>
                    <a:bodyPr/>
                    <a:lstStyle/>
                    <a:p>
                      <a:pPr algn="ctr">
                        <a:lnSpc>
                          <a:spcPts val="1215"/>
                        </a:lnSpc>
                        <a:spcAft>
                          <a:spcPts val="0"/>
                        </a:spcAft>
                      </a:pPr>
                      <a:r>
                        <a:rPr lang="en-US" sz="1150" kern="100" spc="10">
                          <a:solidFill>
                            <a:srgbClr val="000000"/>
                          </a:solidFill>
                          <a:effectLst/>
                          <a:latin typeface="Times New Roman" panose="02020603050405020304" pitchFamily="18" charset="0"/>
                          <a:ea typeface="宋体" panose="02010600030101010101" pitchFamily="2" charset="-122"/>
                        </a:rPr>
                        <a:t>Total</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5">
                          <a:solidFill>
                            <a:srgbClr val="000000"/>
                          </a:solidFill>
                          <a:effectLst/>
                          <a:latin typeface="Times New Roman" panose="02020603050405020304" pitchFamily="18" charset="0"/>
                          <a:ea typeface="宋体" panose="02010600030101010101" pitchFamily="2" charset="-122"/>
                        </a:rPr>
                        <a:t>mass </a:t>
                      </a:r>
                      <a:r>
                        <a:rPr lang="en-US" sz="1150" kern="100" spc="10">
                          <a:solidFill>
                            <a:srgbClr val="000000"/>
                          </a:solidFill>
                          <a:effectLst/>
                          <a:latin typeface="Times New Roman" panose="02020603050405020304" pitchFamily="18" charset="0"/>
                          <a:ea typeface="宋体" panose="02010600030101010101" pitchFamily="2" charset="-122"/>
                        </a:rPr>
                        <a:t>of</a:t>
                      </a:r>
                      <a:r>
                        <a:rPr lang="en-US" sz="1150" kern="100" spc="15">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Mass</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Holder</a:t>
                      </a:r>
                      <a:r>
                        <a:rPr lang="en-US" sz="1150" kern="100">
                          <a:solidFill>
                            <a:srgbClr val="000000"/>
                          </a:solidFill>
                          <a:effectLst/>
                          <a:latin typeface="Times New Roman" panose="02020603050405020304" pitchFamily="18" charset="0"/>
                          <a:ea typeface="宋体" panose="02010600030101010101" pitchFamily="2" charset="-122"/>
                        </a:rPr>
                        <a:t> &amp; </a:t>
                      </a:r>
                      <a:r>
                        <a:rPr lang="en-US" sz="1150" kern="100" spc="10">
                          <a:solidFill>
                            <a:srgbClr val="000000"/>
                          </a:solidFill>
                          <a:effectLst/>
                          <a:latin typeface="Times New Roman" panose="02020603050405020304" pitchFamily="18" charset="0"/>
                          <a:ea typeface="宋体" panose="02010600030101010101" pitchFamily="2" charset="-122"/>
                        </a:rPr>
                        <a:t>added </a:t>
                      </a:r>
                      <a:r>
                        <a:rPr lang="en-US" sz="1150" kern="100" spc="5">
                          <a:solidFill>
                            <a:srgbClr val="000000"/>
                          </a:solidFill>
                          <a:effectLst/>
                          <a:latin typeface="Times New Roman" panose="02020603050405020304" pitchFamily="18" charset="0"/>
                          <a:ea typeface="宋体" panose="02010600030101010101" pitchFamily="2" charset="-122"/>
                        </a:rPr>
                        <a:t>masses</a:t>
                      </a:r>
                      <a:endParaRPr lang="zh-CN" sz="1200" kern="100">
                        <a:effectLst/>
                        <a:latin typeface="Times New Roman" panose="02020603050405020304" pitchFamily="18" charset="0"/>
                        <a:ea typeface="宋体" panose="02010600030101010101" pitchFamily="2" charset="-122"/>
                      </a:endParaRPr>
                    </a:p>
                    <a:p>
                      <a:pPr algn="ctr">
                        <a:lnSpc>
                          <a:spcPts val="1215"/>
                        </a:lnSpc>
                        <a:spcAft>
                          <a:spcPts val="0"/>
                        </a:spcAft>
                      </a:pPr>
                      <a:r>
                        <a:rPr lang="en-US" sz="1150" kern="100" spc="1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p>
                      <a:pPr algn="ctr">
                        <a:lnSpc>
                          <a:spcPts val="1215"/>
                        </a:lnSpc>
                        <a:spcAft>
                          <a:spcPts val="0"/>
                        </a:spcAft>
                      </a:pPr>
                      <a:r>
                        <a:rPr lang="en-US" sz="1150" b="1" i="1" kern="100" spc="5">
                          <a:solidFill>
                            <a:srgbClr val="000000"/>
                          </a:solidFill>
                          <a:effectLst/>
                          <a:latin typeface="Times New Roman" panose="02020603050405020304" pitchFamily="18" charset="0"/>
                          <a:ea typeface="宋体" panose="02010600030101010101" pitchFamily="2" charset="-122"/>
                        </a:rPr>
                        <a:t>m</a:t>
                      </a:r>
                      <a:r>
                        <a:rPr lang="en-US" sz="1200" b="1" kern="100" baseline="-25000">
                          <a:solidFill>
                            <a:srgbClr val="000000"/>
                          </a:solidFill>
                          <a:effectLst/>
                          <a:latin typeface="Times New Roman" panose="02020603050405020304" pitchFamily="18" charset="0"/>
                          <a:ea typeface="宋体" panose="02010600030101010101" pitchFamily="2" charset="-122"/>
                        </a:rPr>
                        <a:t>a</a:t>
                      </a:r>
                      <a:r>
                        <a:rPr lang="en-US" sz="1200" kern="100" spc="-20" baseline="-25000">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(kg)</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15"/>
                        </a:lnSpc>
                        <a:spcAft>
                          <a:spcPts val="0"/>
                        </a:spcAft>
                      </a:pPr>
                      <a:r>
                        <a:rPr lang="en-US" sz="1150" kern="100" spc="5">
                          <a:solidFill>
                            <a:srgbClr val="000000"/>
                          </a:solidFill>
                          <a:effectLst/>
                          <a:latin typeface="Times New Roman" panose="02020603050405020304" pitchFamily="18" charset="0"/>
                          <a:ea typeface="宋体" panose="02010600030101010101" pitchFamily="2" charset="-122"/>
                        </a:rPr>
                        <a:t>Average acceleration</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caused by</a:t>
                      </a:r>
                      <a:r>
                        <a:rPr lang="en-US" sz="1150" kern="100" spc="-10">
                          <a:solidFill>
                            <a:srgbClr val="000000"/>
                          </a:solidFill>
                          <a:effectLst/>
                          <a:latin typeface="Times New Roman" panose="02020603050405020304" pitchFamily="18" charset="0"/>
                          <a:ea typeface="宋体" panose="02010600030101010101" pitchFamily="2" charset="-122"/>
                        </a:rPr>
                        <a:t> </a:t>
                      </a:r>
                      <a:r>
                        <a:rPr lang="en-US" sz="1150" kern="100" spc="5">
                          <a:solidFill>
                            <a:srgbClr val="000000"/>
                          </a:solidFill>
                          <a:effectLst/>
                          <a:latin typeface="Times New Roman" panose="02020603050405020304" pitchFamily="18" charset="0"/>
                          <a:ea typeface="宋体" panose="02010600030101010101" pitchFamily="2" charset="-122"/>
                        </a:rPr>
                        <a:t>the total </a:t>
                      </a:r>
                      <a:r>
                        <a:rPr lang="en-US" sz="1150" kern="100" spc="10">
                          <a:solidFill>
                            <a:srgbClr val="000000"/>
                          </a:solidFill>
                          <a:effectLst/>
                          <a:latin typeface="Times New Roman" panose="02020603050405020304" pitchFamily="18" charset="0"/>
                          <a:ea typeface="宋体" panose="02010600030101010101" pitchFamily="2" charset="-122"/>
                        </a:rPr>
                        <a:t>mass</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recorded</a:t>
                      </a:r>
                      <a:r>
                        <a:rPr lang="en-US" sz="1150" kern="100" spc="5">
                          <a:solidFill>
                            <a:srgbClr val="000000"/>
                          </a:solidFill>
                          <a:effectLst/>
                          <a:latin typeface="Times New Roman" panose="02020603050405020304" pitchFamily="18" charset="0"/>
                          <a:ea typeface="宋体" panose="02010600030101010101" pitchFamily="2" charset="-122"/>
                        </a:rPr>
                        <a:t> in column </a:t>
                      </a:r>
                      <a:r>
                        <a:rPr lang="en-US" sz="1150" kern="100" spc="10">
                          <a:solidFill>
                            <a:srgbClr val="000000"/>
                          </a:solidFill>
                          <a:effectLst/>
                          <a:latin typeface="Times New Roman" panose="02020603050405020304" pitchFamily="18" charset="0"/>
                          <a:ea typeface="宋体" panose="02010600030101010101" pitchFamily="2" charset="-122"/>
                        </a:rPr>
                        <a:t>1.</a:t>
                      </a:r>
                      <a:endParaRPr lang="zh-CN" sz="1200" kern="100">
                        <a:effectLst/>
                        <a:latin typeface="Times New Roman" panose="02020603050405020304" pitchFamily="18" charset="0"/>
                        <a:ea typeface="宋体" panose="02010600030101010101" pitchFamily="2" charset="-122"/>
                      </a:endParaRPr>
                    </a:p>
                    <a:p>
                      <a:pPr algn="ctr">
                        <a:lnSpc>
                          <a:spcPts val="1265"/>
                        </a:lnSpc>
                        <a:spcAft>
                          <a:spcPts val="0"/>
                        </a:spcAft>
                      </a:pPr>
                      <a:r>
                        <a:rPr lang="en-US" sz="1150" i="1"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p>
                      <a:pPr algn="ctr">
                        <a:lnSpc>
                          <a:spcPts val="1265"/>
                        </a:lnSpc>
                        <a:spcAft>
                          <a:spcPts val="0"/>
                        </a:spcAft>
                      </a:pPr>
                      <a:r>
                        <a:rPr lang="en-US" sz="1150" b="1" i="1" kern="100">
                          <a:solidFill>
                            <a:srgbClr val="000000"/>
                          </a:solidFill>
                          <a:effectLst/>
                          <a:latin typeface="Times New Roman" panose="02020603050405020304" pitchFamily="18" charset="0"/>
                          <a:ea typeface="宋体" panose="02010600030101010101" pitchFamily="2" charset="-122"/>
                        </a:rPr>
                        <a:t>a</a:t>
                      </a:r>
                      <a:r>
                        <a:rPr lang="en-US" sz="1150" i="1" kern="100" spc="15">
                          <a:solidFill>
                            <a:srgbClr val="000000"/>
                          </a:solidFill>
                          <a:effectLst/>
                          <a:latin typeface="Times New Roman" panose="02020603050405020304" pitchFamily="18" charset="0"/>
                          <a:ea typeface="宋体" panose="02010600030101010101" pitchFamily="2" charset="-122"/>
                        </a:rPr>
                        <a:t> </a:t>
                      </a:r>
                      <a:r>
                        <a:rPr lang="en-US" sz="1150" kern="100" spc="5">
                          <a:solidFill>
                            <a:srgbClr val="000000"/>
                          </a:solidFill>
                          <a:effectLst/>
                          <a:latin typeface="Times New Roman" panose="02020603050405020304" pitchFamily="18" charset="0"/>
                          <a:ea typeface="宋体" panose="02010600030101010101" pitchFamily="2" charset="-122"/>
                        </a:rPr>
                        <a:t>(m/s</a:t>
                      </a:r>
                      <a:r>
                        <a:rPr lang="en-US" sz="1200" kern="100" spc="-5" baseline="30000">
                          <a:solidFill>
                            <a:srgbClr val="000000"/>
                          </a:solidFill>
                          <a:effectLst/>
                          <a:latin typeface="Times New Roman" panose="02020603050405020304" pitchFamily="18" charset="0"/>
                          <a:ea typeface="宋体" panose="02010600030101010101" pitchFamily="2" charset="-122"/>
                        </a:rPr>
                        <a:t>2</a:t>
                      </a:r>
                      <a:r>
                        <a:rPr lang="en-US" sz="1150" kern="100">
                          <a:solidFill>
                            <a:srgbClr val="000000"/>
                          </a:solidFill>
                          <a:effectLst/>
                          <a:latin typeface="Times New Roman" panose="02020603050405020304" pitchFamily="18" charset="0"/>
                          <a:ea typeface="宋体" panose="02010600030101010101" pitchFamily="2" charset="-122"/>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15"/>
                        </a:lnSpc>
                        <a:spcAft>
                          <a:spcPts val="0"/>
                        </a:spcAft>
                      </a:pPr>
                      <a:r>
                        <a:rPr lang="en-US" sz="1150" kern="100" spc="10">
                          <a:solidFill>
                            <a:srgbClr val="000000"/>
                          </a:solidFill>
                          <a:effectLst/>
                          <a:latin typeface="Times New Roman" panose="02020603050405020304" pitchFamily="18" charset="0"/>
                          <a:ea typeface="宋体" panose="02010600030101010101" pitchFamily="2" charset="-122"/>
                        </a:rPr>
                        <a:t>Gravitational</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5">
                          <a:solidFill>
                            <a:srgbClr val="000000"/>
                          </a:solidFill>
                          <a:effectLst/>
                          <a:latin typeface="Times New Roman" panose="02020603050405020304" pitchFamily="18" charset="0"/>
                          <a:ea typeface="宋体" panose="02010600030101010101" pitchFamily="2" charset="-122"/>
                        </a:rPr>
                        <a:t>force</a:t>
                      </a:r>
                      <a:r>
                        <a:rPr lang="en-US" sz="1150" kern="100" spc="10">
                          <a:solidFill>
                            <a:srgbClr val="000000"/>
                          </a:solidFill>
                          <a:effectLst/>
                          <a:latin typeface="Times New Roman" panose="02020603050405020304" pitchFamily="18" charset="0"/>
                          <a:ea typeface="宋体" panose="02010600030101010101" pitchFamily="2" charset="-122"/>
                        </a:rPr>
                        <a:t> due</a:t>
                      </a:r>
                      <a:r>
                        <a:rPr lang="en-US" sz="1150" kern="100" spc="5">
                          <a:solidFill>
                            <a:srgbClr val="000000"/>
                          </a:solidFill>
                          <a:effectLst/>
                          <a:latin typeface="Times New Roman" panose="02020603050405020304" pitchFamily="18" charset="0"/>
                          <a:ea typeface="宋体" panose="02010600030101010101" pitchFamily="2" charset="-122"/>
                        </a:rPr>
                        <a:t> to total </a:t>
                      </a:r>
                      <a:r>
                        <a:rPr lang="en-US" sz="1150" kern="100" spc="10">
                          <a:solidFill>
                            <a:srgbClr val="000000"/>
                          </a:solidFill>
                          <a:effectLst/>
                          <a:latin typeface="Times New Roman" panose="02020603050405020304" pitchFamily="18" charset="0"/>
                          <a:ea typeface="宋体" panose="02010600030101010101" pitchFamily="2" charset="-122"/>
                        </a:rPr>
                        <a:t>mass</a:t>
                      </a:r>
                      <a:r>
                        <a:rPr lang="en-US" sz="1150" kern="100">
                          <a:solidFill>
                            <a:srgbClr val="000000"/>
                          </a:solidFill>
                          <a:effectLst/>
                          <a:latin typeface="Times New Roman" panose="02020603050405020304" pitchFamily="18" charset="0"/>
                          <a:ea typeface="宋体" panose="02010600030101010101" pitchFamily="2" charset="-122"/>
                        </a:rPr>
                        <a:t> </a:t>
                      </a:r>
                      <a:r>
                        <a:rPr lang="en-US" sz="1150" kern="100" spc="10">
                          <a:solidFill>
                            <a:srgbClr val="000000"/>
                          </a:solidFill>
                          <a:effectLst/>
                          <a:latin typeface="Times New Roman" panose="02020603050405020304" pitchFamily="18" charset="0"/>
                          <a:ea typeface="宋体" panose="02010600030101010101" pitchFamily="2" charset="-122"/>
                        </a:rPr>
                        <a:t>recorded</a:t>
                      </a:r>
                      <a:r>
                        <a:rPr lang="en-US" sz="1150" kern="100" spc="5">
                          <a:solidFill>
                            <a:srgbClr val="000000"/>
                          </a:solidFill>
                          <a:effectLst/>
                          <a:latin typeface="Times New Roman" panose="02020603050405020304" pitchFamily="18" charset="0"/>
                          <a:ea typeface="宋体" panose="02010600030101010101" pitchFamily="2" charset="-122"/>
                        </a:rPr>
                        <a:t> in </a:t>
                      </a:r>
                      <a:r>
                        <a:rPr lang="en-US" sz="1150" kern="100" spc="10">
                          <a:solidFill>
                            <a:srgbClr val="000000"/>
                          </a:solidFill>
                          <a:effectLst/>
                          <a:latin typeface="Times New Roman" panose="02020603050405020304" pitchFamily="18" charset="0"/>
                          <a:ea typeface="宋体" panose="02010600030101010101" pitchFamily="2" charset="-122"/>
                        </a:rPr>
                        <a:t>column</a:t>
                      </a:r>
                      <a:r>
                        <a:rPr lang="en-US" sz="1150" kern="100" spc="-5">
                          <a:solidFill>
                            <a:srgbClr val="000000"/>
                          </a:solidFill>
                          <a:effectLst/>
                          <a:latin typeface="Times New Roman" panose="02020603050405020304" pitchFamily="18" charset="0"/>
                          <a:ea typeface="宋体" panose="02010600030101010101" pitchFamily="2" charset="-122"/>
                        </a:rPr>
                        <a:t> </a:t>
                      </a:r>
                      <a:r>
                        <a:rPr lang="en-US" sz="1150" kern="100">
                          <a:solidFill>
                            <a:srgbClr val="000000"/>
                          </a:solidFill>
                          <a:effectLst/>
                          <a:latin typeface="Times New Roman" panose="02020603050405020304" pitchFamily="18" charset="0"/>
                          <a:ea typeface="宋体" panose="02010600030101010101" pitchFamily="2" charset="-122"/>
                        </a:rPr>
                        <a:t>1.</a:t>
                      </a:r>
                      <a:endParaRPr lang="zh-CN" sz="1200" kern="100">
                        <a:effectLst/>
                        <a:latin typeface="Times New Roman" panose="02020603050405020304" pitchFamily="18" charset="0"/>
                        <a:ea typeface="宋体" panose="02010600030101010101" pitchFamily="2" charset="-122"/>
                      </a:endParaRPr>
                    </a:p>
                    <a:p>
                      <a:pPr algn="ctr">
                        <a:lnSpc>
                          <a:spcPts val="1215"/>
                        </a:lnSpc>
                        <a:spcAft>
                          <a:spcPts val="0"/>
                        </a:spcAft>
                      </a:pPr>
                      <a:r>
                        <a:rPr lang="en-US" sz="1150" b="1" i="1" kern="100" spc="15">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p>
                      <a:pPr algn="ctr">
                        <a:lnSpc>
                          <a:spcPts val="1215"/>
                        </a:lnSpc>
                        <a:spcAft>
                          <a:spcPts val="0"/>
                        </a:spcAft>
                      </a:pPr>
                      <a:r>
                        <a:rPr lang="en-US" sz="1150" b="1" i="1" kern="100" spc="15">
                          <a:solidFill>
                            <a:srgbClr val="000000"/>
                          </a:solidFill>
                          <a:effectLst/>
                          <a:latin typeface="Times New Roman" panose="02020603050405020304" pitchFamily="18" charset="0"/>
                          <a:ea typeface="宋体" panose="02010600030101010101" pitchFamily="2" charset="-122"/>
                        </a:rPr>
                        <a:t>F</a:t>
                      </a:r>
                      <a:r>
                        <a:rPr lang="en-US" sz="1200" b="1" i="1" kern="100" baseline="-25000">
                          <a:solidFill>
                            <a:srgbClr val="000000"/>
                          </a:solidFill>
                          <a:effectLst/>
                          <a:latin typeface="Times New Roman" panose="02020603050405020304" pitchFamily="18" charset="0"/>
                          <a:ea typeface="宋体" panose="02010600030101010101" pitchFamily="2" charset="-122"/>
                        </a:rPr>
                        <a:t>a</a:t>
                      </a:r>
                      <a:r>
                        <a:rPr lang="en-US" sz="1200" b="1" i="1" kern="100" spc="-15" baseline="-25000">
                          <a:solidFill>
                            <a:srgbClr val="000000"/>
                          </a:solidFill>
                          <a:effectLst/>
                          <a:latin typeface="Times New Roman" panose="02020603050405020304" pitchFamily="18" charset="0"/>
                          <a:ea typeface="宋体" panose="02010600030101010101" pitchFamily="2" charset="-122"/>
                        </a:rPr>
                        <a:t> </a:t>
                      </a:r>
                      <a:r>
                        <a:rPr lang="en-US" sz="1150" kern="100">
                          <a:solidFill>
                            <a:srgbClr val="000000"/>
                          </a:solidFill>
                          <a:effectLst/>
                          <a:latin typeface="Times New Roman" panose="02020603050405020304" pitchFamily="18" charset="0"/>
                          <a:ea typeface="宋体" panose="02010600030101010101" pitchFamily="2" charset="-122"/>
                        </a:rPr>
                        <a:t>=</a:t>
                      </a:r>
                      <a:r>
                        <a:rPr lang="en-US" sz="1150" kern="100" spc="10">
                          <a:solidFill>
                            <a:srgbClr val="000000"/>
                          </a:solidFill>
                          <a:effectLst/>
                          <a:latin typeface="Times New Roman" panose="02020603050405020304" pitchFamily="18" charset="0"/>
                          <a:ea typeface="宋体" panose="02010600030101010101" pitchFamily="2" charset="-122"/>
                        </a:rPr>
                        <a:t> m</a:t>
                      </a:r>
                      <a:r>
                        <a:rPr lang="en-US" sz="1200" kern="100" baseline="-25000">
                          <a:solidFill>
                            <a:srgbClr val="000000"/>
                          </a:solidFill>
                          <a:effectLst/>
                          <a:latin typeface="Times New Roman" panose="02020603050405020304" pitchFamily="18" charset="0"/>
                          <a:ea typeface="宋体" panose="02010600030101010101" pitchFamily="2" charset="-122"/>
                        </a:rPr>
                        <a:t>a</a:t>
                      </a:r>
                      <a:r>
                        <a:rPr lang="en-US" sz="1200" kern="100" spc="170" baseline="-25000">
                          <a:solidFill>
                            <a:srgbClr val="000000"/>
                          </a:solidFill>
                          <a:effectLst/>
                          <a:latin typeface="Times New Roman" panose="02020603050405020304" pitchFamily="18" charset="0"/>
                          <a:ea typeface="宋体" panose="02010600030101010101" pitchFamily="2" charset="-122"/>
                        </a:rPr>
                        <a:t> </a:t>
                      </a:r>
                      <a:r>
                        <a:rPr lang="en-US" sz="1150" kern="100">
                          <a:solidFill>
                            <a:srgbClr val="000000"/>
                          </a:solidFill>
                          <a:effectLst/>
                          <a:latin typeface="Times New Roman" panose="02020603050405020304" pitchFamily="18" charset="0"/>
                          <a:ea typeface="宋体" panose="02010600030101010101" pitchFamily="2" charset="-122"/>
                        </a:rPr>
                        <a:t>×</a:t>
                      </a:r>
                      <a:r>
                        <a:rPr lang="en-US" sz="1150" kern="100" spc="30">
                          <a:solidFill>
                            <a:srgbClr val="000000"/>
                          </a:solidFill>
                          <a:effectLst/>
                          <a:latin typeface="Times New Roman" panose="02020603050405020304" pitchFamily="18" charset="0"/>
                          <a:ea typeface="宋体" panose="02010600030101010101" pitchFamily="2" charset="-122"/>
                        </a:rPr>
                        <a:t> </a:t>
                      </a:r>
                      <a:r>
                        <a:rPr lang="en-US" sz="1150" kern="100" spc="5">
                          <a:solidFill>
                            <a:srgbClr val="000000"/>
                          </a:solidFill>
                          <a:effectLst/>
                          <a:latin typeface="Times New Roman" panose="02020603050405020304" pitchFamily="18" charset="0"/>
                          <a:ea typeface="宋体" panose="02010600030101010101" pitchFamily="2" charset="-122"/>
                        </a:rPr>
                        <a:t>9.79 </a:t>
                      </a:r>
                      <a:r>
                        <a:rPr lang="en-US" sz="1150" kern="100">
                          <a:solidFill>
                            <a:srgbClr val="000000"/>
                          </a:solidFill>
                          <a:effectLst/>
                          <a:latin typeface="Times New Roman" panose="02020603050405020304" pitchFamily="18" charset="0"/>
                          <a:ea typeface="宋体" panose="02010600030101010101" pitchFamily="2" charset="-122"/>
                        </a:rPr>
                        <a:t>N</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237704"/>
                  </a:ext>
                </a:extLst>
              </a:tr>
              <a:tr h="436800">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546078"/>
                  </a:ext>
                </a:extLst>
              </a:tr>
              <a:tr h="436800">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2729729"/>
                  </a:ext>
                </a:extLst>
              </a:tr>
              <a:tr h="436800">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367998"/>
                  </a:ext>
                </a:extLst>
              </a:tr>
              <a:tr h="436800">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1658152"/>
                  </a:ext>
                </a:extLst>
              </a:tr>
              <a:tr h="436800">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a:solidFill>
                            <a:srgbClr val="000000"/>
                          </a:solidFill>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65"/>
                        </a:lnSpc>
                        <a:spcAft>
                          <a:spcPts val="0"/>
                        </a:spcAft>
                      </a:pPr>
                      <a:r>
                        <a:rPr lang="en-US" sz="1150" kern="100" dirty="0">
                          <a:solidFill>
                            <a:srgbClr val="000000"/>
                          </a:solidFill>
                          <a:effectLst/>
                          <a:latin typeface="Times New Roman" panose="02020603050405020304" pitchFamily="18" charset="0"/>
                          <a:ea typeface="宋体" panose="02010600030101010101" pitchFamily="2" charset="-122"/>
                        </a:rPr>
                        <a:t> </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219778"/>
                  </a:ext>
                </a:extLst>
              </a:tr>
            </a:tbl>
          </a:graphicData>
        </a:graphic>
      </p:graphicFrame>
    </p:spTree>
    <p:extLst>
      <p:ext uri="{BB962C8B-B14F-4D97-AF65-F5344CB8AC3E}">
        <p14:creationId xmlns:p14="http://schemas.microsoft.com/office/powerpoint/2010/main" val="1227006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2" name="组合 1">
            <a:extLst>
              <a:ext uri="{FF2B5EF4-FFF2-40B4-BE49-F238E27FC236}">
                <a16:creationId xmlns:a16="http://schemas.microsoft.com/office/drawing/2014/main" id="{8E9DFB4C-18AE-4C5A-81C4-4807FE63068C}"/>
              </a:ext>
            </a:extLst>
          </p:cNvPr>
          <p:cNvGrpSpPr/>
          <p:nvPr/>
        </p:nvGrpSpPr>
        <p:grpSpPr>
          <a:xfrm>
            <a:off x="165100" y="2590800"/>
            <a:ext cx="8813800" cy="2960688"/>
            <a:chOff x="107950" y="4032250"/>
            <a:chExt cx="8813800" cy="2960688"/>
          </a:xfrm>
        </p:grpSpPr>
        <p:pic>
          <p:nvPicPr>
            <p:cNvPr id="6" name="图片 13" descr="20140221_183558_旋转.jpg">
              <a:extLst>
                <a:ext uri="{FF2B5EF4-FFF2-40B4-BE49-F238E27FC236}">
                  <a16:creationId xmlns:a16="http://schemas.microsoft.com/office/drawing/2014/main" id="{5088A581-48AA-4BEE-8BD1-D472FA92B834}"/>
                </a:ext>
              </a:extLst>
            </p:cNvPr>
            <p:cNvPicPr>
              <a:picLocks noChangeAspect="1"/>
            </p:cNvPicPr>
            <p:nvPr/>
          </p:nvPicPr>
          <p:blipFill>
            <a:blip r:embed="rId3" cstate="print"/>
            <a:srcRect/>
            <a:stretch>
              <a:fillRect/>
            </a:stretch>
          </p:blipFill>
          <p:spPr bwMode="auto">
            <a:xfrm>
              <a:off x="107950" y="4032250"/>
              <a:ext cx="3708400" cy="2781300"/>
            </a:xfrm>
            <a:prstGeom prst="rect">
              <a:avLst/>
            </a:prstGeom>
            <a:noFill/>
            <a:ln w="9525">
              <a:noFill/>
              <a:miter lim="800000"/>
              <a:headEnd/>
              <a:tailEnd/>
            </a:ln>
          </p:spPr>
        </p:pic>
        <p:sp>
          <p:nvSpPr>
            <p:cNvPr id="7" name="下箭头 3">
              <a:extLst>
                <a:ext uri="{FF2B5EF4-FFF2-40B4-BE49-F238E27FC236}">
                  <a16:creationId xmlns:a16="http://schemas.microsoft.com/office/drawing/2014/main" id="{0FC540E2-E642-4AF1-9B9E-2BB34BAADEBE}"/>
                </a:ext>
              </a:extLst>
            </p:cNvPr>
            <p:cNvSpPr/>
            <p:nvPr/>
          </p:nvSpPr>
          <p:spPr>
            <a:xfrm>
              <a:off x="3052763" y="4797425"/>
              <a:ext cx="265112" cy="287338"/>
            </a:xfrm>
            <a:prstGeom prst="down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8" name="矩形 4">
              <a:extLst>
                <a:ext uri="{FF2B5EF4-FFF2-40B4-BE49-F238E27FC236}">
                  <a16:creationId xmlns:a16="http://schemas.microsoft.com/office/drawing/2014/main" id="{9D6E846A-989F-412B-AC7C-FDA714B9C9B5}"/>
                </a:ext>
              </a:extLst>
            </p:cNvPr>
            <p:cNvSpPr>
              <a:spLocks noChangeArrowheads="1"/>
            </p:cNvSpPr>
            <p:nvPr/>
          </p:nvSpPr>
          <p:spPr bwMode="auto">
            <a:xfrm>
              <a:off x="2843213" y="5229225"/>
              <a:ext cx="1166812" cy="646113"/>
            </a:xfrm>
            <a:prstGeom prst="rect">
              <a:avLst/>
            </a:prstGeom>
            <a:noFill/>
            <a:ln w="9525">
              <a:noFill/>
              <a:miter lim="800000"/>
              <a:headEnd/>
              <a:tailEnd/>
            </a:ln>
          </p:spPr>
          <p:txBody>
            <a:bodyPr>
              <a:spAutoFit/>
            </a:bodyPr>
            <a:lstStyle/>
            <a:p>
              <a:pPr indent="457200" eaLnBrk="1" hangingPunct="1"/>
              <a:r>
                <a:rPr lang="en-US" altLang="zh-CN" sz="3600" b="1">
                  <a:solidFill>
                    <a:srgbClr val="FF0000"/>
                  </a:solidFill>
                  <a:latin typeface="Arial" charset="0"/>
                  <a:ea typeface="宋体" pitchFamily="2" charset="-122"/>
                </a:rPr>
                <a:t>×</a:t>
              </a:r>
              <a:endParaRPr lang="zh-CN" altLang="zh-CN" sz="3600" b="1">
                <a:solidFill>
                  <a:srgbClr val="FF0000"/>
                </a:solidFill>
                <a:latin typeface="Arial" charset="0"/>
                <a:ea typeface="宋体" pitchFamily="2" charset="-122"/>
              </a:endParaRPr>
            </a:p>
          </p:txBody>
        </p:sp>
        <p:sp>
          <p:nvSpPr>
            <p:cNvPr id="9" name="矩形 5">
              <a:extLst>
                <a:ext uri="{FF2B5EF4-FFF2-40B4-BE49-F238E27FC236}">
                  <a16:creationId xmlns:a16="http://schemas.microsoft.com/office/drawing/2014/main" id="{016C4F45-75C7-4F27-A691-AD11FF7CE982}"/>
                </a:ext>
              </a:extLst>
            </p:cNvPr>
            <p:cNvSpPr>
              <a:spLocks noChangeArrowheads="1"/>
            </p:cNvSpPr>
            <p:nvPr/>
          </p:nvSpPr>
          <p:spPr bwMode="auto">
            <a:xfrm>
              <a:off x="2700338" y="4162425"/>
              <a:ext cx="563562" cy="922338"/>
            </a:xfrm>
            <a:prstGeom prst="rect">
              <a:avLst/>
            </a:prstGeom>
            <a:noFill/>
            <a:ln w="9525">
              <a:noFill/>
              <a:miter lim="800000"/>
              <a:headEnd/>
              <a:tailEnd/>
            </a:ln>
          </p:spPr>
          <p:txBody>
            <a:bodyPr wrap="none">
              <a:spAutoFit/>
            </a:bodyPr>
            <a:lstStyle/>
            <a:p>
              <a:r>
                <a:rPr lang="zh-CN" altLang="en-US" sz="5400">
                  <a:solidFill>
                    <a:srgbClr val="FF0000"/>
                  </a:solidFill>
                  <a:latin typeface="Times New Roman" pitchFamily="18" charset="0"/>
                  <a:ea typeface="宋体" pitchFamily="2" charset="-122"/>
                  <a:cs typeface="Times New Roman" pitchFamily="18" charset="0"/>
                </a:rPr>
                <a:t>√</a:t>
              </a:r>
              <a:endParaRPr lang="zh-CN" altLang="en-US" sz="5400">
                <a:solidFill>
                  <a:srgbClr val="FF0000"/>
                </a:solidFill>
                <a:latin typeface="Arial" charset="0"/>
                <a:ea typeface="宋体" pitchFamily="2" charset="-122"/>
              </a:endParaRPr>
            </a:p>
          </p:txBody>
        </p:sp>
        <p:pic>
          <p:nvPicPr>
            <p:cNvPr id="10" name="图片 6">
              <a:extLst>
                <a:ext uri="{FF2B5EF4-FFF2-40B4-BE49-F238E27FC236}">
                  <a16:creationId xmlns:a16="http://schemas.microsoft.com/office/drawing/2014/main" id="{A27AFB19-2DC6-43B6-9476-C8EAC8BF6D90}"/>
                </a:ext>
              </a:extLst>
            </p:cNvPr>
            <p:cNvPicPr>
              <a:picLocks noChangeAspect="1"/>
            </p:cNvPicPr>
            <p:nvPr/>
          </p:nvPicPr>
          <p:blipFill>
            <a:blip r:embed="rId4" cstate="print"/>
            <a:srcRect/>
            <a:stretch>
              <a:fillRect/>
            </a:stretch>
          </p:blipFill>
          <p:spPr bwMode="auto">
            <a:xfrm>
              <a:off x="5241925" y="4075113"/>
              <a:ext cx="3679825" cy="2738437"/>
            </a:xfrm>
            <a:prstGeom prst="rect">
              <a:avLst/>
            </a:prstGeom>
            <a:noFill/>
            <a:ln w="9525">
              <a:noFill/>
              <a:miter lim="800000"/>
              <a:headEnd/>
              <a:tailEnd/>
            </a:ln>
          </p:spPr>
        </p:pic>
        <p:sp>
          <p:nvSpPr>
            <p:cNvPr id="11" name="矩形 17">
              <a:extLst>
                <a:ext uri="{FF2B5EF4-FFF2-40B4-BE49-F238E27FC236}">
                  <a16:creationId xmlns:a16="http://schemas.microsoft.com/office/drawing/2014/main" id="{383435C1-084E-45B6-844E-9ACA96F64DFC}"/>
                </a:ext>
              </a:extLst>
            </p:cNvPr>
            <p:cNvSpPr>
              <a:spLocks noChangeArrowheads="1"/>
            </p:cNvSpPr>
            <p:nvPr/>
          </p:nvSpPr>
          <p:spPr bwMode="auto">
            <a:xfrm>
              <a:off x="5715000" y="6069013"/>
              <a:ext cx="563563" cy="923925"/>
            </a:xfrm>
            <a:prstGeom prst="rect">
              <a:avLst/>
            </a:prstGeom>
            <a:noFill/>
            <a:ln w="9525">
              <a:noFill/>
              <a:miter lim="800000"/>
              <a:headEnd/>
              <a:tailEnd/>
            </a:ln>
          </p:spPr>
          <p:txBody>
            <a:bodyPr wrap="none">
              <a:spAutoFit/>
            </a:bodyPr>
            <a:lstStyle/>
            <a:p>
              <a:r>
                <a:rPr lang="zh-CN" altLang="en-US" sz="5400">
                  <a:solidFill>
                    <a:srgbClr val="FF0000"/>
                  </a:solidFill>
                  <a:latin typeface="Times New Roman" pitchFamily="18" charset="0"/>
                  <a:ea typeface="宋体" pitchFamily="2" charset="-122"/>
                  <a:cs typeface="Times New Roman" pitchFamily="18" charset="0"/>
                </a:rPr>
                <a:t>√</a:t>
              </a:r>
              <a:endParaRPr lang="zh-CN" altLang="en-US" sz="5400">
                <a:solidFill>
                  <a:srgbClr val="FF0000"/>
                </a:solidFill>
                <a:latin typeface="Arial" charset="0"/>
                <a:ea typeface="宋体" pitchFamily="2" charset="-122"/>
              </a:endParaRPr>
            </a:p>
          </p:txBody>
        </p:sp>
        <p:sp>
          <p:nvSpPr>
            <p:cNvPr id="12" name="矩形 19">
              <a:extLst>
                <a:ext uri="{FF2B5EF4-FFF2-40B4-BE49-F238E27FC236}">
                  <a16:creationId xmlns:a16="http://schemas.microsoft.com/office/drawing/2014/main" id="{D61C5C11-EC7C-46FA-9083-56BD0BDAC8A6}"/>
                </a:ext>
              </a:extLst>
            </p:cNvPr>
            <p:cNvSpPr>
              <a:spLocks noChangeArrowheads="1"/>
            </p:cNvSpPr>
            <p:nvPr/>
          </p:nvSpPr>
          <p:spPr bwMode="auto">
            <a:xfrm>
              <a:off x="3981450" y="6334125"/>
              <a:ext cx="1244251" cy="461665"/>
            </a:xfrm>
            <a:prstGeom prst="rect">
              <a:avLst/>
            </a:prstGeom>
            <a:noFill/>
            <a:ln w="9525">
              <a:noFill/>
              <a:miter lim="800000"/>
              <a:headEnd/>
              <a:tailEnd/>
            </a:ln>
          </p:spPr>
          <p:txBody>
            <a:bodyPr wrap="none">
              <a:spAutoFit/>
            </a:bodyPr>
            <a:lstStyle/>
            <a:p>
              <a:r>
                <a:rPr lang="en-US" altLang="zh-CN" sz="2400" dirty="0">
                  <a:solidFill>
                    <a:srgbClr val="FF0000"/>
                  </a:solidFill>
                  <a:latin typeface="Times New Roman" pitchFamily="18" charset="0"/>
                  <a:ea typeface="宋体" pitchFamily="2" charset="-122"/>
                  <a:cs typeface="Times New Roman" pitchFamily="18" charset="0"/>
                </a:rPr>
                <a:t>Hanging</a:t>
              </a:r>
              <a:endParaRPr lang="zh-CN" altLang="en-US" sz="2400" dirty="0">
                <a:solidFill>
                  <a:srgbClr val="FF0000"/>
                </a:solidFill>
                <a:latin typeface="Arial" charset="0"/>
                <a:ea typeface="宋体" pitchFamily="2" charset="-122"/>
              </a:endParaRPr>
            </a:p>
          </p:txBody>
        </p:sp>
        <p:sp>
          <p:nvSpPr>
            <p:cNvPr id="13" name="右箭头 8">
              <a:extLst>
                <a:ext uri="{FF2B5EF4-FFF2-40B4-BE49-F238E27FC236}">
                  <a16:creationId xmlns:a16="http://schemas.microsoft.com/office/drawing/2014/main" id="{2FB14C0D-8231-4FE7-8D65-E70F58128CC2}"/>
                </a:ext>
              </a:extLst>
            </p:cNvPr>
            <p:cNvSpPr/>
            <p:nvPr/>
          </p:nvSpPr>
          <p:spPr>
            <a:xfrm>
              <a:off x="5130800" y="6407150"/>
              <a:ext cx="260350" cy="431800"/>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矩形 23">
              <a:extLst>
                <a:ext uri="{FF2B5EF4-FFF2-40B4-BE49-F238E27FC236}">
                  <a16:creationId xmlns:a16="http://schemas.microsoft.com/office/drawing/2014/main" id="{B6E04478-ED92-4B57-8F31-3F31210C32BD}"/>
                </a:ext>
              </a:extLst>
            </p:cNvPr>
            <p:cNvSpPr>
              <a:spLocks noChangeArrowheads="1"/>
            </p:cNvSpPr>
            <p:nvPr/>
          </p:nvSpPr>
          <p:spPr bwMode="auto">
            <a:xfrm>
              <a:off x="5130800" y="5459413"/>
              <a:ext cx="1166813" cy="647700"/>
            </a:xfrm>
            <a:prstGeom prst="rect">
              <a:avLst/>
            </a:prstGeom>
            <a:noFill/>
            <a:ln w="9525">
              <a:noFill/>
              <a:miter lim="800000"/>
              <a:headEnd/>
              <a:tailEnd/>
            </a:ln>
          </p:spPr>
          <p:txBody>
            <a:bodyPr>
              <a:spAutoFit/>
            </a:bodyPr>
            <a:lstStyle/>
            <a:p>
              <a:pPr indent="457200" eaLnBrk="1" hangingPunct="1"/>
              <a:r>
                <a:rPr lang="en-US" altLang="zh-CN" sz="3600" b="1">
                  <a:solidFill>
                    <a:srgbClr val="FF0000"/>
                  </a:solidFill>
                  <a:latin typeface="Arial" charset="0"/>
                  <a:ea typeface="宋体" pitchFamily="2" charset="-122"/>
                </a:rPr>
                <a:t>×</a:t>
              </a:r>
              <a:endParaRPr lang="zh-CN" altLang="zh-CN" sz="3600" b="1">
                <a:solidFill>
                  <a:srgbClr val="FF0000"/>
                </a:solidFill>
                <a:latin typeface="Arial" charset="0"/>
                <a:ea typeface="宋体" pitchFamily="2"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C10D29-21C8-43C9-8A0B-40ABE0946E14}"/>
              </a:ext>
            </a:extLst>
          </p:cNvPr>
          <p:cNvSpPr>
            <a:spLocks noGrp="1" noChangeArrowheads="1"/>
          </p:cNvSpPr>
          <p:nvPr>
            <p:ph type="title"/>
          </p:nvPr>
        </p:nvSpPr>
        <p:spPr>
          <a:xfrm>
            <a:off x="327025" y="228600"/>
            <a:ext cx="5616575" cy="10668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Aim</a:t>
            </a:r>
          </a:p>
        </p:txBody>
      </p:sp>
      <p:sp>
        <p:nvSpPr>
          <p:cNvPr id="34822" name="Text Box 6">
            <a:extLst>
              <a:ext uri="{FF2B5EF4-FFF2-40B4-BE49-F238E27FC236}">
                <a16:creationId xmlns:a16="http://schemas.microsoft.com/office/drawing/2014/main" id="{9B1C36FD-6413-4887-A597-E3A054BA130F}"/>
              </a:ext>
            </a:extLst>
          </p:cNvPr>
          <p:cNvSpPr txBox="1">
            <a:spLocks noChangeArrowheads="1"/>
          </p:cNvSpPr>
          <p:nvPr/>
        </p:nvSpPr>
        <p:spPr bwMode="auto">
          <a:xfrm>
            <a:off x="770001" y="4343400"/>
            <a:ext cx="7848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FontTx/>
              <a:buChar char="•"/>
            </a:pPr>
            <a:r>
              <a:rPr lang="en-US" altLang="zh-CN" sz="3200" dirty="0" smtClean="0">
                <a:latin typeface="Times New Roman" panose="02020603050405020304" pitchFamily="18" charset="0"/>
                <a:ea typeface="宋体" panose="02010600030101010101" pitchFamily="2" charset="-122"/>
              </a:rPr>
              <a:t> </a:t>
            </a:r>
            <a:r>
              <a:rPr lang="en-US" altLang="zh-CN" sz="2400" b="1" i="1" dirty="0">
                <a:latin typeface="Times New Roman" panose="02020603050405020304" pitchFamily="18" charset="0"/>
                <a:cs typeface="Times New Roman" panose="02020603050405020304" pitchFamily="18" charset="0"/>
              </a:rPr>
              <a:t>To verify Newton’s Second Law of Motion by measuring the velocity and acceleration of the Glider</a:t>
            </a:r>
          </a:p>
        </p:txBody>
      </p:sp>
      <p:pic>
        <p:nvPicPr>
          <p:cNvPr id="2" name="图片 1">
            <a:extLst>
              <a:ext uri="{FF2B5EF4-FFF2-40B4-BE49-F238E27FC236}">
                <a16:creationId xmlns:a16="http://schemas.microsoft.com/office/drawing/2014/main" id="{5D451057-2DEB-41A0-B794-C8716E1BD554}"/>
              </a:ext>
            </a:extLst>
          </p:cNvPr>
          <p:cNvPicPr>
            <a:picLocks noChangeAspect="1"/>
          </p:cNvPicPr>
          <p:nvPr/>
        </p:nvPicPr>
        <p:blipFill>
          <a:blip r:embed="rId3"/>
          <a:stretch>
            <a:fillRect/>
          </a:stretch>
        </p:blipFill>
        <p:spPr>
          <a:xfrm>
            <a:off x="511730" y="2362200"/>
            <a:ext cx="8365142" cy="148191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3" name="组合 2">
            <a:extLst>
              <a:ext uri="{FF2B5EF4-FFF2-40B4-BE49-F238E27FC236}">
                <a16:creationId xmlns:a16="http://schemas.microsoft.com/office/drawing/2014/main" id="{C79C5F79-EAB8-4D73-A725-14D465B66020}"/>
              </a:ext>
            </a:extLst>
          </p:cNvPr>
          <p:cNvGrpSpPr/>
          <p:nvPr/>
        </p:nvGrpSpPr>
        <p:grpSpPr>
          <a:xfrm>
            <a:off x="152400" y="1981200"/>
            <a:ext cx="7772400" cy="4343400"/>
            <a:chOff x="0" y="2784475"/>
            <a:chExt cx="7342188" cy="4073525"/>
          </a:xfrm>
        </p:grpSpPr>
        <p:graphicFrame>
          <p:nvGraphicFramePr>
            <p:cNvPr id="15" name="Object 13">
              <a:extLst>
                <a:ext uri="{FF2B5EF4-FFF2-40B4-BE49-F238E27FC236}">
                  <a16:creationId xmlns:a16="http://schemas.microsoft.com/office/drawing/2014/main" id="{EC3A6B08-CE47-4E69-BA6B-FF00C9A31ACF}"/>
                </a:ext>
              </a:extLst>
            </p:cNvPr>
            <p:cNvGraphicFramePr>
              <a:graphicFrameLocks noChangeAspect="1"/>
            </p:cNvGraphicFramePr>
            <p:nvPr>
              <p:extLst>
                <p:ext uri="{D42A27DB-BD31-4B8C-83A1-F6EECF244321}">
                  <p14:modId xmlns:p14="http://schemas.microsoft.com/office/powerpoint/2010/main" val="2829767932"/>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45214" name="Equation" r:id="rId4" imgW="114102" imgH="177492" progId="">
                    <p:embed/>
                  </p:oleObj>
                </mc:Choice>
                <mc:Fallback>
                  <p:oleObj name="Equation" r:id="rId4" imgW="114102" imgH="177492" progId="">
                    <p:embed/>
                    <p:pic>
                      <p:nvPicPr>
                        <p:cNvPr id="16388"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401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4">
              <a:extLst>
                <a:ext uri="{FF2B5EF4-FFF2-40B4-BE49-F238E27FC236}">
                  <a16:creationId xmlns:a16="http://schemas.microsoft.com/office/drawing/2014/main" id="{AD99A060-AC91-4D84-8605-C27B0225FDB2}"/>
                </a:ext>
              </a:extLst>
            </p:cNvPr>
            <p:cNvGraphicFramePr>
              <a:graphicFrameLocks noChangeAspect="1"/>
            </p:cNvGraphicFramePr>
            <p:nvPr>
              <p:extLst>
                <p:ext uri="{D42A27DB-BD31-4B8C-83A1-F6EECF244321}">
                  <p14:modId xmlns:p14="http://schemas.microsoft.com/office/powerpoint/2010/main" val="3422736960"/>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45215" name="Equation" r:id="rId6" imgW="114102" imgH="177492" progId="">
                    <p:embed/>
                  </p:oleObj>
                </mc:Choice>
                <mc:Fallback>
                  <p:oleObj name="Equation" r:id="rId6" imgW="114102" imgH="177492" progId="">
                    <p:embed/>
                    <p:pic>
                      <p:nvPicPr>
                        <p:cNvPr id="16389"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401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5">
              <a:extLst>
                <a:ext uri="{FF2B5EF4-FFF2-40B4-BE49-F238E27FC236}">
                  <a16:creationId xmlns:a16="http://schemas.microsoft.com/office/drawing/2014/main" id="{91A021E5-D384-4418-8174-24DB817E63E8}"/>
                </a:ext>
              </a:extLst>
            </p:cNvPr>
            <p:cNvGraphicFramePr>
              <a:graphicFrameLocks noChangeAspect="1"/>
            </p:cNvGraphicFramePr>
            <p:nvPr>
              <p:extLst>
                <p:ext uri="{D42A27DB-BD31-4B8C-83A1-F6EECF244321}">
                  <p14:modId xmlns:p14="http://schemas.microsoft.com/office/powerpoint/2010/main" val="3529243717"/>
                </p:ext>
              </p:extLst>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45216" name="Equation" r:id="rId7" imgW="114102" imgH="177492" progId="">
                    <p:embed/>
                  </p:oleObj>
                </mc:Choice>
                <mc:Fallback>
                  <p:oleObj name="Equation" r:id="rId7" imgW="114102" imgH="177492" progId="">
                    <p:embed/>
                    <p:pic>
                      <p:nvPicPr>
                        <p:cNvPr id="1639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401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图片 1">
              <a:extLst>
                <a:ext uri="{FF2B5EF4-FFF2-40B4-BE49-F238E27FC236}">
                  <a16:creationId xmlns:a16="http://schemas.microsoft.com/office/drawing/2014/main" id="{A1052B6F-1BC1-4E77-881E-84FE6C72B7C7}"/>
                </a:ext>
              </a:extLst>
            </p:cNvPr>
            <p:cNvPicPr>
              <a:picLocks noChangeAspect="1"/>
            </p:cNvPicPr>
            <p:nvPr/>
          </p:nvPicPr>
          <p:blipFill>
            <a:blip r:embed="rId8" cstate="print"/>
            <a:srcRect/>
            <a:stretch>
              <a:fillRect/>
            </a:stretch>
          </p:blipFill>
          <p:spPr bwMode="auto">
            <a:xfrm>
              <a:off x="5003800" y="2784475"/>
              <a:ext cx="2338388" cy="1944688"/>
            </a:xfrm>
            <a:prstGeom prst="rect">
              <a:avLst/>
            </a:prstGeom>
            <a:noFill/>
            <a:ln w="9525">
              <a:noFill/>
              <a:miter lim="800000"/>
              <a:headEnd/>
              <a:tailEnd/>
            </a:ln>
          </p:spPr>
        </p:pic>
        <p:pic>
          <p:nvPicPr>
            <p:cNvPr id="20" name="图片 7">
              <a:extLst>
                <a:ext uri="{FF2B5EF4-FFF2-40B4-BE49-F238E27FC236}">
                  <a16:creationId xmlns:a16="http://schemas.microsoft.com/office/drawing/2014/main" id="{9938A8A7-E4B9-4374-96C2-B015244AB05D}"/>
                </a:ext>
              </a:extLst>
            </p:cNvPr>
            <p:cNvPicPr>
              <a:picLocks noChangeAspect="1"/>
            </p:cNvPicPr>
            <p:nvPr/>
          </p:nvPicPr>
          <p:blipFill>
            <a:blip r:embed="rId9" cstate="print"/>
            <a:srcRect/>
            <a:stretch>
              <a:fillRect/>
            </a:stretch>
          </p:blipFill>
          <p:spPr bwMode="auto">
            <a:xfrm>
              <a:off x="1154113" y="2784475"/>
              <a:ext cx="2532062" cy="1944688"/>
            </a:xfrm>
            <a:prstGeom prst="rect">
              <a:avLst/>
            </a:prstGeom>
            <a:noFill/>
            <a:ln w="9525">
              <a:noFill/>
              <a:miter lim="800000"/>
              <a:headEnd/>
              <a:tailEnd/>
            </a:ln>
          </p:spPr>
        </p:pic>
        <p:sp>
          <p:nvSpPr>
            <p:cNvPr id="21" name="右箭头 9">
              <a:extLst>
                <a:ext uri="{FF2B5EF4-FFF2-40B4-BE49-F238E27FC236}">
                  <a16:creationId xmlns:a16="http://schemas.microsoft.com/office/drawing/2014/main" id="{6EBC050E-13FA-401E-94C6-E16488B89E6C}"/>
                </a:ext>
              </a:extLst>
            </p:cNvPr>
            <p:cNvSpPr/>
            <p:nvPr/>
          </p:nvSpPr>
          <p:spPr>
            <a:xfrm>
              <a:off x="1966913" y="4129088"/>
              <a:ext cx="504825" cy="249237"/>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2" name="文本框 21">
              <a:extLst>
                <a:ext uri="{FF2B5EF4-FFF2-40B4-BE49-F238E27FC236}">
                  <a16:creationId xmlns:a16="http://schemas.microsoft.com/office/drawing/2014/main" id="{7D0E9A12-E125-4034-83D6-539FD265311F}"/>
                </a:ext>
              </a:extLst>
            </p:cNvPr>
            <p:cNvSpPr txBox="1"/>
            <p:nvPr/>
          </p:nvSpPr>
          <p:spPr>
            <a:xfrm>
              <a:off x="0" y="4072426"/>
              <a:ext cx="2045449" cy="369332"/>
            </a:xfrm>
            <a:prstGeom prst="rect">
              <a:avLst/>
            </a:prstGeom>
            <a:solidFill>
              <a:srgbClr val="FFFFFF"/>
            </a:solidFill>
            <a:ln>
              <a:solidFill>
                <a:srgbClr val="FFFFFF"/>
              </a:solidFill>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solidFill>
                      <a:srgbClr val="FF0000"/>
                    </a:solidFill>
                  </a:ln>
                  <a:solidFill>
                    <a:srgbClr val="000000"/>
                  </a:solidFill>
                  <a:effectLst/>
                  <a:uLnTx/>
                  <a:uFillTx/>
                  <a:ea typeface="宋体" pitchFamily="2" charset="-122"/>
                </a:rPr>
                <a:t>              Magnetic</a:t>
              </a:r>
              <a:endParaRPr kumimoji="0" lang="zh-CN" altLang="en-US" sz="1800" b="0" i="0" u="none" strike="noStrike" kern="0" cap="none" spc="0" normalizeH="0" baseline="0" noProof="0" dirty="0">
                <a:ln>
                  <a:solidFill>
                    <a:srgbClr val="FF0000"/>
                  </a:solidFill>
                </a:ln>
                <a:solidFill>
                  <a:srgbClr val="000000"/>
                </a:solidFill>
                <a:effectLst/>
                <a:uLnTx/>
                <a:uFillTx/>
                <a:ea typeface="宋体" pitchFamily="2" charset="-122"/>
              </a:endParaRPr>
            </a:p>
          </p:txBody>
        </p:sp>
        <p:sp>
          <p:nvSpPr>
            <p:cNvPr id="23" name="右箭头 21">
              <a:extLst>
                <a:ext uri="{FF2B5EF4-FFF2-40B4-BE49-F238E27FC236}">
                  <a16:creationId xmlns:a16="http://schemas.microsoft.com/office/drawing/2014/main" id="{736E9B3A-2D58-4F84-AC04-A5F2BEFA6AEC}"/>
                </a:ext>
              </a:extLst>
            </p:cNvPr>
            <p:cNvSpPr/>
            <p:nvPr/>
          </p:nvSpPr>
          <p:spPr>
            <a:xfrm rot="10800000">
              <a:off x="6423025" y="4022725"/>
              <a:ext cx="503238" cy="252413"/>
            </a:xfrm>
            <a:prstGeom prst="rightArrow">
              <a:avLst>
                <a:gd name="adj1" fmla="val 50000"/>
                <a:gd name="adj2" fmla="val 53628"/>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pic>
          <p:nvPicPr>
            <p:cNvPr id="25" name="图片 13">
              <a:extLst>
                <a:ext uri="{FF2B5EF4-FFF2-40B4-BE49-F238E27FC236}">
                  <a16:creationId xmlns:a16="http://schemas.microsoft.com/office/drawing/2014/main" id="{612CEDDD-F661-4CC1-BB89-34B748C66A06}"/>
                </a:ext>
              </a:extLst>
            </p:cNvPr>
            <p:cNvPicPr>
              <a:picLocks noChangeAspect="1"/>
            </p:cNvPicPr>
            <p:nvPr/>
          </p:nvPicPr>
          <p:blipFill>
            <a:blip r:embed="rId10" cstate="print"/>
            <a:srcRect/>
            <a:stretch>
              <a:fillRect/>
            </a:stretch>
          </p:blipFill>
          <p:spPr bwMode="auto">
            <a:xfrm>
              <a:off x="3276600" y="4821238"/>
              <a:ext cx="2232025" cy="1973262"/>
            </a:xfrm>
            <a:prstGeom prst="rect">
              <a:avLst/>
            </a:prstGeom>
            <a:noFill/>
            <a:ln w="9525">
              <a:noFill/>
              <a:miter lim="800000"/>
              <a:headEnd/>
              <a:tailEnd/>
            </a:ln>
          </p:spPr>
        </p:pic>
        <p:cxnSp>
          <p:nvCxnSpPr>
            <p:cNvPr id="26" name="直接连接符 25">
              <a:extLst>
                <a:ext uri="{FF2B5EF4-FFF2-40B4-BE49-F238E27FC236}">
                  <a16:creationId xmlns:a16="http://schemas.microsoft.com/office/drawing/2014/main" id="{E237A57F-A690-409C-868D-4B1F29B10D13}"/>
                </a:ext>
              </a:extLst>
            </p:cNvPr>
            <p:cNvCxnSpPr/>
            <p:nvPr/>
          </p:nvCxnSpPr>
          <p:spPr>
            <a:xfrm>
              <a:off x="5364163" y="5516563"/>
              <a:ext cx="647700" cy="433387"/>
            </a:xfrm>
            <a:prstGeom prst="line">
              <a:avLst/>
            </a:prstGeom>
            <a:noFill/>
            <a:ln w="28575" cap="flat" cmpd="sng" algn="ctr">
              <a:solidFill>
                <a:srgbClr val="FF0000"/>
              </a:solidFill>
              <a:prstDash val="dash"/>
            </a:ln>
            <a:effectLst/>
          </p:spPr>
        </p:cxnSp>
        <p:cxnSp>
          <p:nvCxnSpPr>
            <p:cNvPr id="27" name="直接连接符 26">
              <a:extLst>
                <a:ext uri="{FF2B5EF4-FFF2-40B4-BE49-F238E27FC236}">
                  <a16:creationId xmlns:a16="http://schemas.microsoft.com/office/drawing/2014/main" id="{5EC6D2A6-8FBA-440D-B15F-48C65D3BC070}"/>
                </a:ext>
              </a:extLst>
            </p:cNvPr>
            <p:cNvCxnSpPr/>
            <p:nvPr/>
          </p:nvCxnSpPr>
          <p:spPr>
            <a:xfrm>
              <a:off x="3686175" y="6426200"/>
              <a:ext cx="885825" cy="431800"/>
            </a:xfrm>
            <a:prstGeom prst="line">
              <a:avLst/>
            </a:prstGeom>
            <a:noFill/>
            <a:ln w="25400" cap="flat" cmpd="sng" algn="ctr">
              <a:solidFill>
                <a:srgbClr val="FF0000"/>
              </a:solidFill>
              <a:prstDash val="dash"/>
            </a:ln>
            <a:effectLst/>
          </p:spPr>
        </p:cxnSp>
        <p:cxnSp>
          <p:nvCxnSpPr>
            <p:cNvPr id="28" name="直接箭头连接符 27">
              <a:extLst>
                <a:ext uri="{FF2B5EF4-FFF2-40B4-BE49-F238E27FC236}">
                  <a16:creationId xmlns:a16="http://schemas.microsoft.com/office/drawing/2014/main" id="{FB44B0B7-E812-4216-9FAF-7FEA58507CF3}"/>
                </a:ext>
              </a:extLst>
            </p:cNvPr>
            <p:cNvCxnSpPr/>
            <p:nvPr/>
          </p:nvCxnSpPr>
          <p:spPr>
            <a:xfrm flipV="1">
              <a:off x="4392613" y="5846763"/>
              <a:ext cx="1474787" cy="947737"/>
            </a:xfrm>
            <a:prstGeom prst="straightConnector1">
              <a:avLst/>
            </a:prstGeom>
            <a:noFill/>
            <a:ln w="82550" cap="flat" cmpd="sng" algn="ctr">
              <a:solidFill>
                <a:srgbClr val="FF0000"/>
              </a:solidFill>
              <a:prstDash val="solid"/>
              <a:headEnd type="triangle"/>
              <a:tailEnd type="triangle"/>
            </a:ln>
            <a:effectLst/>
          </p:spPr>
        </p:cxnSp>
        <p:sp>
          <p:nvSpPr>
            <p:cNvPr id="29" name="文本框 28">
              <a:extLst>
                <a:ext uri="{FF2B5EF4-FFF2-40B4-BE49-F238E27FC236}">
                  <a16:creationId xmlns:a16="http://schemas.microsoft.com/office/drawing/2014/main" id="{93312003-BBBF-44F1-9371-040745992C90}"/>
                </a:ext>
              </a:extLst>
            </p:cNvPr>
            <p:cNvSpPr txBox="1"/>
            <p:nvPr/>
          </p:nvSpPr>
          <p:spPr>
            <a:xfrm>
              <a:off x="4359365" y="5852744"/>
              <a:ext cx="770697" cy="369332"/>
            </a:xfrm>
            <a:prstGeom prst="rect">
              <a:avLst/>
            </a:prstGeom>
            <a:solidFill>
              <a:srgbClr val="FFFFFF"/>
            </a:solidFill>
            <a:ln>
              <a:solidFill>
                <a:srgbClr val="FFFFFF"/>
              </a:solidFill>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solidFill>
                      <a:srgbClr val="FF0000"/>
                    </a:solidFill>
                  </a:ln>
                  <a:solidFill>
                    <a:srgbClr val="000000"/>
                  </a:solidFill>
                  <a:effectLst/>
                  <a:uLnTx/>
                  <a:uFillTx/>
                  <a:ea typeface="宋体" pitchFamily="2" charset="-122"/>
                </a:rPr>
                <a:t>50cm</a:t>
              </a:r>
              <a:endParaRPr kumimoji="0" lang="zh-CN" altLang="en-US" sz="1800" b="0" i="0" u="none" strike="noStrike" kern="0" cap="none" spc="0" normalizeH="0" baseline="0" noProof="0" dirty="0">
                <a:ln>
                  <a:solidFill>
                    <a:srgbClr val="FF0000"/>
                  </a:solidFill>
                </a:ln>
                <a:solidFill>
                  <a:srgbClr val="000000"/>
                </a:solidFill>
                <a:effectLst/>
                <a:uLnTx/>
                <a:uFillTx/>
                <a:ea typeface="宋体" pitchFamily="2" charset="-122"/>
              </a:endParaRPr>
            </a:p>
          </p:txBody>
        </p:sp>
      </p:grpSp>
    </p:spTree>
    <p:extLst>
      <p:ext uri="{BB962C8B-B14F-4D97-AF65-F5344CB8AC3E}">
        <p14:creationId xmlns:p14="http://schemas.microsoft.com/office/powerpoint/2010/main" val="11985049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2" name="组合 1">
            <a:extLst>
              <a:ext uri="{FF2B5EF4-FFF2-40B4-BE49-F238E27FC236}">
                <a16:creationId xmlns:a16="http://schemas.microsoft.com/office/drawing/2014/main" id="{AFC732C3-2DD2-4521-9B9D-61987FC9D05F}"/>
              </a:ext>
            </a:extLst>
          </p:cNvPr>
          <p:cNvGrpSpPr/>
          <p:nvPr/>
        </p:nvGrpSpPr>
        <p:grpSpPr>
          <a:xfrm>
            <a:off x="474662" y="2057400"/>
            <a:ext cx="8669338" cy="3845660"/>
            <a:chOff x="295275" y="3068638"/>
            <a:chExt cx="8669338" cy="3845660"/>
          </a:xfrm>
        </p:grpSpPr>
        <p:graphicFrame>
          <p:nvGraphicFramePr>
            <p:cNvPr id="18" name="Object 13">
              <a:extLst>
                <a:ext uri="{FF2B5EF4-FFF2-40B4-BE49-F238E27FC236}">
                  <a16:creationId xmlns:a16="http://schemas.microsoft.com/office/drawing/2014/main" id="{9E1B38EB-4174-4E91-820A-22081F5FFFA3}"/>
                </a:ext>
              </a:extLst>
            </p:cNvPr>
            <p:cNvGraphicFramePr>
              <a:graphicFrameLocks noChangeAspect="1"/>
            </p:cNvGraphicFramePr>
            <p:nvPr>
              <p:extLst>
                <p:ext uri="{D42A27DB-BD31-4B8C-83A1-F6EECF244321}">
                  <p14:modId xmlns:p14="http://schemas.microsoft.com/office/powerpoint/2010/main" val="1130412702"/>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6290" name="Equation" r:id="rId4" imgW="114102" imgH="177492" progId="">
                    <p:embed/>
                  </p:oleObj>
                </mc:Choice>
                <mc:Fallback>
                  <p:oleObj name="Equation" r:id="rId4" imgW="114102" imgH="177492" progId="">
                    <p:embed/>
                    <p:pic>
                      <p:nvPicPr>
                        <p:cNvPr id="17412"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4">
              <a:extLst>
                <a:ext uri="{FF2B5EF4-FFF2-40B4-BE49-F238E27FC236}">
                  <a16:creationId xmlns:a16="http://schemas.microsoft.com/office/drawing/2014/main" id="{A4CE3FDC-F682-42D8-BA49-6DEC6AF2EB62}"/>
                </a:ext>
              </a:extLst>
            </p:cNvPr>
            <p:cNvGraphicFramePr>
              <a:graphicFrameLocks noChangeAspect="1"/>
            </p:cNvGraphicFramePr>
            <p:nvPr>
              <p:extLst>
                <p:ext uri="{D42A27DB-BD31-4B8C-83A1-F6EECF244321}">
                  <p14:modId xmlns:p14="http://schemas.microsoft.com/office/powerpoint/2010/main" val="1656425309"/>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6291" name="Equation" r:id="rId6" imgW="114102" imgH="177492" progId="">
                    <p:embed/>
                  </p:oleObj>
                </mc:Choice>
                <mc:Fallback>
                  <p:oleObj name="Equation" r:id="rId6" imgW="114102" imgH="177492" progId="">
                    <p:embed/>
                    <p:pic>
                      <p:nvPicPr>
                        <p:cNvPr id="17413"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5">
              <a:extLst>
                <a:ext uri="{FF2B5EF4-FFF2-40B4-BE49-F238E27FC236}">
                  <a16:creationId xmlns:a16="http://schemas.microsoft.com/office/drawing/2014/main" id="{A7035F4D-97F1-46E2-B244-F4BBFB835FAA}"/>
                </a:ext>
              </a:extLst>
            </p:cNvPr>
            <p:cNvGraphicFramePr>
              <a:graphicFrameLocks noChangeAspect="1"/>
            </p:cNvGraphicFramePr>
            <p:nvPr>
              <p:extLst>
                <p:ext uri="{D42A27DB-BD31-4B8C-83A1-F6EECF244321}">
                  <p14:modId xmlns:p14="http://schemas.microsoft.com/office/powerpoint/2010/main" val="3546847463"/>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6292" name="Equation" r:id="rId7" imgW="114102" imgH="177492" progId="">
                    <p:embed/>
                  </p:oleObj>
                </mc:Choice>
                <mc:Fallback>
                  <p:oleObj name="Equation" r:id="rId7" imgW="114102" imgH="177492" progId="">
                    <p:embed/>
                    <p:pic>
                      <p:nvPicPr>
                        <p:cNvPr id="17414"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6">
              <a:extLst>
                <a:ext uri="{FF2B5EF4-FFF2-40B4-BE49-F238E27FC236}">
                  <a16:creationId xmlns:a16="http://schemas.microsoft.com/office/drawing/2014/main" id="{764DA3B4-2B05-4A22-B4C7-B45C08A5D1DC}"/>
                </a:ext>
              </a:extLst>
            </p:cNvPr>
            <p:cNvGraphicFramePr>
              <a:graphicFrameLocks noChangeAspect="1"/>
            </p:cNvGraphicFramePr>
            <p:nvPr>
              <p:extLst>
                <p:ext uri="{D42A27DB-BD31-4B8C-83A1-F6EECF244321}">
                  <p14:modId xmlns:p14="http://schemas.microsoft.com/office/powerpoint/2010/main" val="648245970"/>
                </p:ext>
              </p:extLst>
            </p:nvPr>
          </p:nvGraphicFramePr>
          <p:xfrm>
            <a:off x="4514850" y="3068638"/>
            <a:ext cx="114300" cy="177800"/>
          </p:xfrm>
          <a:graphic>
            <a:graphicData uri="http://schemas.openxmlformats.org/presentationml/2006/ole">
              <mc:AlternateContent xmlns:mc="http://schemas.openxmlformats.org/markup-compatibility/2006">
                <mc:Choice xmlns:v="urn:schemas-microsoft-com:vml" Requires="v">
                  <p:oleObj spid="_x0000_s46293" name="Equation" r:id="rId8" imgW="114102" imgH="177492" progId="">
                    <p:embed/>
                  </p:oleObj>
                </mc:Choice>
                <mc:Fallback>
                  <p:oleObj name="Equation" r:id="rId8" imgW="114102" imgH="177492" progId="">
                    <p:embed/>
                    <p:pic>
                      <p:nvPicPr>
                        <p:cNvPr id="17415"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06863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图片 2">
              <a:extLst>
                <a:ext uri="{FF2B5EF4-FFF2-40B4-BE49-F238E27FC236}">
                  <a16:creationId xmlns:a16="http://schemas.microsoft.com/office/drawing/2014/main" id="{4ED293F8-FECE-4D7D-B891-B46475E48881}"/>
                </a:ext>
              </a:extLst>
            </p:cNvPr>
            <p:cNvPicPr>
              <a:picLocks noChangeAspect="1"/>
            </p:cNvPicPr>
            <p:nvPr/>
          </p:nvPicPr>
          <p:blipFill>
            <a:blip r:embed="rId10" cstate="print"/>
            <a:srcRect/>
            <a:stretch>
              <a:fillRect/>
            </a:stretch>
          </p:blipFill>
          <p:spPr bwMode="auto">
            <a:xfrm>
              <a:off x="295275" y="3819525"/>
              <a:ext cx="4254500" cy="2530475"/>
            </a:xfrm>
            <a:prstGeom prst="rect">
              <a:avLst/>
            </a:prstGeom>
            <a:noFill/>
            <a:ln w="9525">
              <a:noFill/>
              <a:miter lim="800000"/>
              <a:headEnd/>
              <a:tailEnd/>
            </a:ln>
          </p:spPr>
        </p:pic>
        <p:pic>
          <p:nvPicPr>
            <p:cNvPr id="33" name="图片 3">
              <a:extLst>
                <a:ext uri="{FF2B5EF4-FFF2-40B4-BE49-F238E27FC236}">
                  <a16:creationId xmlns:a16="http://schemas.microsoft.com/office/drawing/2014/main" id="{47BA87E5-0FB9-43FC-B116-DF0C7970FC40}"/>
                </a:ext>
              </a:extLst>
            </p:cNvPr>
            <p:cNvPicPr>
              <a:picLocks noChangeAspect="1"/>
            </p:cNvPicPr>
            <p:nvPr/>
          </p:nvPicPr>
          <p:blipFill>
            <a:blip r:embed="rId11" cstate="print"/>
            <a:srcRect/>
            <a:stretch>
              <a:fillRect/>
            </a:stretch>
          </p:blipFill>
          <p:spPr bwMode="auto">
            <a:xfrm>
              <a:off x="5076825" y="3789363"/>
              <a:ext cx="3144838" cy="2560637"/>
            </a:xfrm>
            <a:prstGeom prst="rect">
              <a:avLst/>
            </a:prstGeom>
            <a:noFill/>
            <a:ln w="9525">
              <a:noFill/>
              <a:miter lim="800000"/>
              <a:headEnd/>
              <a:tailEnd/>
            </a:ln>
          </p:spPr>
        </p:pic>
        <p:cxnSp>
          <p:nvCxnSpPr>
            <p:cNvPr id="34" name="直接连接符 33">
              <a:extLst>
                <a:ext uri="{FF2B5EF4-FFF2-40B4-BE49-F238E27FC236}">
                  <a16:creationId xmlns:a16="http://schemas.microsoft.com/office/drawing/2014/main" id="{CC510987-842E-4B3E-9D82-F41154F0F6A2}"/>
                </a:ext>
              </a:extLst>
            </p:cNvPr>
            <p:cNvCxnSpPr/>
            <p:nvPr/>
          </p:nvCxnSpPr>
          <p:spPr>
            <a:xfrm>
              <a:off x="7380288" y="4652963"/>
              <a:ext cx="1166812" cy="798512"/>
            </a:xfrm>
            <a:prstGeom prst="line">
              <a:avLst/>
            </a:prstGeom>
            <a:noFill/>
            <a:ln w="28575" cap="flat" cmpd="sng" algn="ctr">
              <a:solidFill>
                <a:srgbClr val="FF0000"/>
              </a:solidFill>
              <a:prstDash val="dash"/>
            </a:ln>
            <a:effectLst/>
          </p:spPr>
        </p:cxnSp>
        <p:cxnSp>
          <p:nvCxnSpPr>
            <p:cNvPr id="35" name="直接连接符 34">
              <a:extLst>
                <a:ext uri="{FF2B5EF4-FFF2-40B4-BE49-F238E27FC236}">
                  <a16:creationId xmlns:a16="http://schemas.microsoft.com/office/drawing/2014/main" id="{B12E7F24-6F95-48E2-BA3B-18C91CECDB36}"/>
                </a:ext>
              </a:extLst>
            </p:cNvPr>
            <p:cNvCxnSpPr/>
            <p:nvPr/>
          </p:nvCxnSpPr>
          <p:spPr>
            <a:xfrm>
              <a:off x="7897813" y="4194175"/>
              <a:ext cx="1066800" cy="754063"/>
            </a:xfrm>
            <a:prstGeom prst="line">
              <a:avLst/>
            </a:prstGeom>
            <a:noFill/>
            <a:ln w="28575" cap="flat" cmpd="sng" algn="ctr">
              <a:solidFill>
                <a:srgbClr val="FF0000"/>
              </a:solidFill>
              <a:prstDash val="dash"/>
            </a:ln>
            <a:effectLst/>
          </p:spPr>
        </p:cxnSp>
        <p:sp>
          <p:nvSpPr>
            <p:cNvPr id="36" name="文本框 35">
              <a:extLst>
                <a:ext uri="{FF2B5EF4-FFF2-40B4-BE49-F238E27FC236}">
                  <a16:creationId xmlns:a16="http://schemas.microsoft.com/office/drawing/2014/main" id="{0ED3B639-DE1E-411F-A684-05AEB59ACE9C}"/>
                </a:ext>
              </a:extLst>
            </p:cNvPr>
            <p:cNvSpPr txBox="1"/>
            <p:nvPr/>
          </p:nvSpPr>
          <p:spPr>
            <a:xfrm>
              <a:off x="7836948" y="4578708"/>
              <a:ext cx="849852" cy="369332"/>
            </a:xfrm>
            <a:prstGeom prst="rect">
              <a:avLst/>
            </a:prstGeom>
            <a:solidFill>
              <a:srgbClr val="FFFFFF"/>
            </a:solidFill>
            <a:ln>
              <a:solidFill>
                <a:srgbClr val="FFFFFF"/>
              </a:solidFill>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solidFill>
                      <a:srgbClr val="FF0000"/>
                    </a:solidFill>
                  </a:ln>
                  <a:solidFill>
                    <a:srgbClr val="000000"/>
                  </a:solidFill>
                  <a:effectLst/>
                  <a:uLnTx/>
                  <a:uFillTx/>
                  <a:ea typeface="宋体" pitchFamily="2" charset="-122"/>
                </a:rPr>
                <a:t>20cm</a:t>
              </a:r>
              <a:endParaRPr kumimoji="0" lang="zh-CN" altLang="en-US" sz="1800" b="0" i="0" u="none" strike="noStrike" kern="0" cap="none" spc="0" normalizeH="0" baseline="0" noProof="0" dirty="0">
                <a:ln>
                  <a:solidFill>
                    <a:srgbClr val="FF0000"/>
                  </a:solidFill>
                </a:ln>
                <a:solidFill>
                  <a:srgbClr val="000000"/>
                </a:solidFill>
                <a:effectLst/>
                <a:uLnTx/>
                <a:uFillTx/>
                <a:ea typeface="宋体" pitchFamily="2" charset="-122"/>
              </a:endParaRPr>
            </a:p>
          </p:txBody>
        </p:sp>
        <p:cxnSp>
          <p:nvCxnSpPr>
            <p:cNvPr id="37" name="直接箭头连接符 36">
              <a:extLst>
                <a:ext uri="{FF2B5EF4-FFF2-40B4-BE49-F238E27FC236}">
                  <a16:creationId xmlns:a16="http://schemas.microsoft.com/office/drawing/2014/main" id="{60FD264E-DB80-4713-8CB9-25AC67ACB3B0}"/>
                </a:ext>
              </a:extLst>
            </p:cNvPr>
            <p:cNvCxnSpPr/>
            <p:nvPr/>
          </p:nvCxnSpPr>
          <p:spPr>
            <a:xfrm flipV="1">
              <a:off x="8374063" y="4876800"/>
              <a:ext cx="519112" cy="455613"/>
            </a:xfrm>
            <a:prstGeom prst="straightConnector1">
              <a:avLst/>
            </a:prstGeom>
            <a:noFill/>
            <a:ln w="82550" cap="flat" cmpd="sng" algn="ctr">
              <a:solidFill>
                <a:srgbClr val="FF0000"/>
              </a:solidFill>
              <a:prstDash val="solid"/>
              <a:headEnd type="triangle"/>
              <a:tailEnd type="triangle"/>
            </a:ln>
            <a:effectLst/>
          </p:spPr>
        </p:cxnSp>
        <p:sp>
          <p:nvSpPr>
            <p:cNvPr id="38" name="右箭头 29">
              <a:extLst>
                <a:ext uri="{FF2B5EF4-FFF2-40B4-BE49-F238E27FC236}">
                  <a16:creationId xmlns:a16="http://schemas.microsoft.com/office/drawing/2014/main" id="{5D89C8C6-9480-4F53-AB71-E438E517429B}"/>
                </a:ext>
              </a:extLst>
            </p:cNvPr>
            <p:cNvSpPr/>
            <p:nvPr/>
          </p:nvSpPr>
          <p:spPr>
            <a:xfrm rot="18315090">
              <a:off x="2420144" y="5939631"/>
              <a:ext cx="985838" cy="257175"/>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9" name="文本框 38">
              <a:extLst>
                <a:ext uri="{FF2B5EF4-FFF2-40B4-BE49-F238E27FC236}">
                  <a16:creationId xmlns:a16="http://schemas.microsoft.com/office/drawing/2014/main" id="{9EE81F53-BE50-4899-B4EB-E95F1C45BC7B}"/>
                </a:ext>
              </a:extLst>
            </p:cNvPr>
            <p:cNvSpPr txBox="1"/>
            <p:nvPr/>
          </p:nvSpPr>
          <p:spPr>
            <a:xfrm>
              <a:off x="2200275" y="6544966"/>
              <a:ext cx="915491" cy="369332"/>
            </a:xfrm>
            <a:prstGeom prst="rect">
              <a:avLst/>
            </a:prstGeom>
            <a:solidFill>
              <a:srgbClr val="FFFFFF"/>
            </a:solidFill>
            <a:ln>
              <a:solidFill>
                <a:srgbClr val="FFFFFF"/>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ea typeface="宋体" pitchFamily="2" charset="-122"/>
                </a:rPr>
                <a:t>PUSH</a:t>
              </a:r>
              <a:endParaRPr kumimoji="0" lang="zh-CN" altLang="en-US" sz="1800" b="0" i="0" u="none" strike="noStrike" kern="0" cap="none" spc="0" normalizeH="0" baseline="0" noProof="0" dirty="0">
                <a:ln>
                  <a:solidFill>
                    <a:srgbClr val="FF0000"/>
                  </a:solidFill>
                </a:ln>
                <a:solidFill>
                  <a:srgbClr val="FF0000"/>
                </a:solidFill>
                <a:effectLst/>
                <a:uLnTx/>
                <a:uFillTx/>
                <a:ea typeface="宋体" pitchFamily="2" charset="-122"/>
              </a:endParaRPr>
            </a:p>
          </p:txBody>
        </p:sp>
        <p:sp>
          <p:nvSpPr>
            <p:cNvPr id="40" name="矩形 32">
              <a:extLst>
                <a:ext uri="{FF2B5EF4-FFF2-40B4-BE49-F238E27FC236}">
                  <a16:creationId xmlns:a16="http://schemas.microsoft.com/office/drawing/2014/main" id="{B01751B0-F38D-4DBF-9A0A-AD852EF90639}"/>
                </a:ext>
              </a:extLst>
            </p:cNvPr>
            <p:cNvSpPr>
              <a:spLocks noChangeArrowheads="1"/>
            </p:cNvSpPr>
            <p:nvPr/>
          </p:nvSpPr>
          <p:spPr bwMode="auto">
            <a:xfrm>
              <a:off x="2719388" y="3236913"/>
              <a:ext cx="1166812" cy="647700"/>
            </a:xfrm>
            <a:prstGeom prst="rect">
              <a:avLst/>
            </a:prstGeom>
            <a:noFill/>
            <a:ln w="9525">
              <a:noFill/>
              <a:miter lim="800000"/>
              <a:headEnd/>
              <a:tailEnd/>
            </a:ln>
          </p:spPr>
          <p:txBody>
            <a:bodyPr>
              <a:spAutoFit/>
            </a:bodyPr>
            <a:lstStyle/>
            <a:p>
              <a:pPr indent="457200" eaLnBrk="1" hangingPunct="1"/>
              <a:r>
                <a:rPr lang="en-US" altLang="zh-CN" sz="3600" b="1">
                  <a:solidFill>
                    <a:srgbClr val="FF0000"/>
                  </a:solidFill>
                  <a:latin typeface="Arial" charset="0"/>
                  <a:ea typeface="宋体" pitchFamily="2" charset="-122"/>
                </a:rPr>
                <a:t>×</a:t>
              </a:r>
              <a:endParaRPr lang="zh-CN" altLang="zh-CN" sz="3600" b="1">
                <a:solidFill>
                  <a:srgbClr val="FF0000"/>
                </a:solidFill>
                <a:latin typeface="Arial" charset="0"/>
                <a:ea typeface="宋体" pitchFamily="2" charset="-122"/>
              </a:endParaRPr>
            </a:p>
          </p:txBody>
        </p:sp>
        <p:sp>
          <p:nvSpPr>
            <p:cNvPr id="41" name="右箭头 33">
              <a:extLst>
                <a:ext uri="{FF2B5EF4-FFF2-40B4-BE49-F238E27FC236}">
                  <a16:creationId xmlns:a16="http://schemas.microsoft.com/office/drawing/2014/main" id="{9527E67C-45FF-4BDB-A67F-18ACC8DC1DA1}"/>
                </a:ext>
              </a:extLst>
            </p:cNvPr>
            <p:cNvSpPr/>
            <p:nvPr/>
          </p:nvSpPr>
          <p:spPr>
            <a:xfrm rot="5400000">
              <a:off x="3257550" y="3773488"/>
              <a:ext cx="433387" cy="319088"/>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2" name="矩形 35">
              <a:extLst>
                <a:ext uri="{FF2B5EF4-FFF2-40B4-BE49-F238E27FC236}">
                  <a16:creationId xmlns:a16="http://schemas.microsoft.com/office/drawing/2014/main" id="{46D001FA-CECF-4845-8C59-C778EB078C2E}"/>
                </a:ext>
              </a:extLst>
            </p:cNvPr>
            <p:cNvSpPr>
              <a:spLocks noChangeArrowheads="1"/>
            </p:cNvSpPr>
            <p:nvPr/>
          </p:nvSpPr>
          <p:spPr bwMode="auto">
            <a:xfrm>
              <a:off x="3282950" y="5332413"/>
              <a:ext cx="565150" cy="922337"/>
            </a:xfrm>
            <a:prstGeom prst="rect">
              <a:avLst/>
            </a:prstGeom>
            <a:noFill/>
            <a:ln w="9525">
              <a:noFill/>
              <a:miter lim="800000"/>
              <a:headEnd/>
              <a:tailEnd/>
            </a:ln>
          </p:spPr>
          <p:txBody>
            <a:bodyPr wrap="none">
              <a:spAutoFit/>
            </a:bodyPr>
            <a:lstStyle/>
            <a:p>
              <a:r>
                <a:rPr lang="zh-CN" altLang="en-US" sz="5400">
                  <a:solidFill>
                    <a:srgbClr val="FF0000"/>
                  </a:solidFill>
                  <a:latin typeface="Times New Roman" pitchFamily="18" charset="0"/>
                  <a:ea typeface="宋体" pitchFamily="2" charset="-122"/>
                  <a:cs typeface="Times New Roman" pitchFamily="18" charset="0"/>
                </a:rPr>
                <a:t>√</a:t>
              </a:r>
              <a:endParaRPr lang="zh-CN" altLang="en-US" sz="5400">
                <a:solidFill>
                  <a:srgbClr val="FF0000"/>
                </a:solidFill>
                <a:latin typeface="Arial" charset="0"/>
                <a:ea typeface="宋体" pitchFamily="2" charset="-122"/>
              </a:endParaRPr>
            </a:p>
          </p:txBody>
        </p:sp>
      </p:grpSp>
    </p:spTree>
    <p:extLst>
      <p:ext uri="{BB962C8B-B14F-4D97-AF65-F5344CB8AC3E}">
        <p14:creationId xmlns:p14="http://schemas.microsoft.com/office/powerpoint/2010/main" val="2479779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3" name="组合 2">
            <a:extLst>
              <a:ext uri="{FF2B5EF4-FFF2-40B4-BE49-F238E27FC236}">
                <a16:creationId xmlns:a16="http://schemas.microsoft.com/office/drawing/2014/main" id="{0CFEC476-8A26-490B-9BA1-E6D2C9C29F69}"/>
              </a:ext>
            </a:extLst>
          </p:cNvPr>
          <p:cNvGrpSpPr/>
          <p:nvPr/>
        </p:nvGrpSpPr>
        <p:grpSpPr>
          <a:xfrm>
            <a:off x="699767" y="2057400"/>
            <a:ext cx="8410990" cy="4192588"/>
            <a:chOff x="1186183" y="1557338"/>
            <a:chExt cx="6650061" cy="3579812"/>
          </a:xfrm>
        </p:grpSpPr>
        <p:graphicFrame>
          <p:nvGraphicFramePr>
            <p:cNvPr id="19" name="Object 13">
              <a:extLst>
                <a:ext uri="{FF2B5EF4-FFF2-40B4-BE49-F238E27FC236}">
                  <a16:creationId xmlns:a16="http://schemas.microsoft.com/office/drawing/2014/main" id="{AB825E5A-E08F-4AF9-A31B-540C9CF39A62}"/>
                </a:ext>
              </a:extLst>
            </p:cNvPr>
            <p:cNvGraphicFramePr>
              <a:graphicFrameLocks noChangeAspect="1"/>
            </p:cNvGraphicFramePr>
            <p:nvPr>
              <p:extLst>
                <p:ext uri="{D42A27DB-BD31-4B8C-83A1-F6EECF244321}">
                  <p14:modId xmlns:p14="http://schemas.microsoft.com/office/powerpoint/2010/main" val="1128344786"/>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7314" name="Equation" r:id="rId4" imgW="114102" imgH="177492" progId="">
                    <p:embed/>
                  </p:oleObj>
                </mc:Choice>
                <mc:Fallback>
                  <p:oleObj name="Equation" r:id="rId4" imgW="114102" imgH="177492" progId="">
                    <p:embed/>
                    <p:pic>
                      <p:nvPicPr>
                        <p:cNvPr id="18436"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4">
              <a:extLst>
                <a:ext uri="{FF2B5EF4-FFF2-40B4-BE49-F238E27FC236}">
                  <a16:creationId xmlns:a16="http://schemas.microsoft.com/office/drawing/2014/main" id="{59790412-DE5F-4332-8F0F-DB9B6CC0453E}"/>
                </a:ext>
              </a:extLst>
            </p:cNvPr>
            <p:cNvGraphicFramePr>
              <a:graphicFrameLocks noChangeAspect="1"/>
            </p:cNvGraphicFramePr>
            <p:nvPr>
              <p:extLst>
                <p:ext uri="{D42A27DB-BD31-4B8C-83A1-F6EECF244321}">
                  <p14:modId xmlns:p14="http://schemas.microsoft.com/office/powerpoint/2010/main" val="4040743491"/>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7315" name="Equation" r:id="rId6" imgW="114102" imgH="177492" progId="">
                    <p:embed/>
                  </p:oleObj>
                </mc:Choice>
                <mc:Fallback>
                  <p:oleObj name="Equation" r:id="rId6" imgW="114102" imgH="177492" progId="">
                    <p:embed/>
                    <p:pic>
                      <p:nvPicPr>
                        <p:cNvPr id="1843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5">
              <a:extLst>
                <a:ext uri="{FF2B5EF4-FFF2-40B4-BE49-F238E27FC236}">
                  <a16:creationId xmlns:a16="http://schemas.microsoft.com/office/drawing/2014/main" id="{FF9C6D10-7C62-4FE6-94F4-3AD28E0B7B71}"/>
                </a:ext>
              </a:extLst>
            </p:cNvPr>
            <p:cNvGraphicFramePr>
              <a:graphicFrameLocks noChangeAspect="1"/>
            </p:cNvGraphicFramePr>
            <p:nvPr>
              <p:extLst>
                <p:ext uri="{D42A27DB-BD31-4B8C-83A1-F6EECF244321}">
                  <p14:modId xmlns:p14="http://schemas.microsoft.com/office/powerpoint/2010/main" val="1771454644"/>
                </p:ext>
              </p:extLst>
            </p:nvPr>
          </p:nvGraphicFramePr>
          <p:xfrm>
            <a:off x="4514850" y="3070225"/>
            <a:ext cx="114300" cy="177800"/>
          </p:xfrm>
          <a:graphic>
            <a:graphicData uri="http://schemas.openxmlformats.org/presentationml/2006/ole">
              <mc:AlternateContent xmlns:mc="http://schemas.openxmlformats.org/markup-compatibility/2006">
                <mc:Choice xmlns:v="urn:schemas-microsoft-com:vml" Requires="v">
                  <p:oleObj spid="_x0000_s47316" name="Equation" r:id="rId7" imgW="114102" imgH="177492" progId="">
                    <p:embed/>
                  </p:oleObj>
                </mc:Choice>
                <mc:Fallback>
                  <p:oleObj name="Equation" r:id="rId7" imgW="114102" imgH="177492" progId="">
                    <p:embed/>
                    <p:pic>
                      <p:nvPicPr>
                        <p:cNvPr id="18438"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0702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6">
              <a:extLst>
                <a:ext uri="{FF2B5EF4-FFF2-40B4-BE49-F238E27FC236}">
                  <a16:creationId xmlns:a16="http://schemas.microsoft.com/office/drawing/2014/main" id="{E31E9AE9-EE17-47E4-8BD1-1FC477A8B7ED}"/>
                </a:ext>
              </a:extLst>
            </p:cNvPr>
            <p:cNvGraphicFramePr>
              <a:graphicFrameLocks noChangeAspect="1"/>
            </p:cNvGraphicFramePr>
            <p:nvPr>
              <p:extLst>
                <p:ext uri="{D42A27DB-BD31-4B8C-83A1-F6EECF244321}">
                  <p14:modId xmlns:p14="http://schemas.microsoft.com/office/powerpoint/2010/main" val="4209039882"/>
                </p:ext>
              </p:extLst>
            </p:nvPr>
          </p:nvGraphicFramePr>
          <p:xfrm>
            <a:off x="4514850" y="3068638"/>
            <a:ext cx="114300" cy="177800"/>
          </p:xfrm>
          <a:graphic>
            <a:graphicData uri="http://schemas.openxmlformats.org/presentationml/2006/ole">
              <mc:AlternateContent xmlns:mc="http://schemas.openxmlformats.org/markup-compatibility/2006">
                <mc:Choice xmlns:v="urn:schemas-microsoft-com:vml" Requires="v">
                  <p:oleObj spid="_x0000_s47317" name="Equation" r:id="rId8" imgW="114102" imgH="177492" progId="">
                    <p:embed/>
                  </p:oleObj>
                </mc:Choice>
                <mc:Fallback>
                  <p:oleObj name="Equation" r:id="rId8" imgW="114102" imgH="177492" progId="">
                    <p:embed/>
                    <p:pic>
                      <p:nvPicPr>
                        <p:cNvPr id="18439"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06863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 name="图片 5">
              <a:extLst>
                <a:ext uri="{FF2B5EF4-FFF2-40B4-BE49-F238E27FC236}">
                  <a16:creationId xmlns:a16="http://schemas.microsoft.com/office/drawing/2014/main" id="{68CCF7D0-8485-4636-826A-3D277771F6BD}"/>
                </a:ext>
              </a:extLst>
            </p:cNvPr>
            <p:cNvPicPr>
              <a:picLocks noChangeAspect="1"/>
            </p:cNvPicPr>
            <p:nvPr/>
          </p:nvPicPr>
          <p:blipFill>
            <a:blip r:embed="rId10" cstate="print"/>
            <a:srcRect/>
            <a:stretch>
              <a:fillRect/>
            </a:stretch>
          </p:blipFill>
          <p:spPr bwMode="auto">
            <a:xfrm>
              <a:off x="5148263" y="1557338"/>
              <a:ext cx="1898650" cy="3024187"/>
            </a:xfrm>
            <a:prstGeom prst="rect">
              <a:avLst/>
            </a:prstGeom>
            <a:noFill/>
            <a:ln w="9525">
              <a:noFill/>
              <a:miter lim="800000"/>
              <a:headEnd/>
              <a:tailEnd/>
            </a:ln>
          </p:spPr>
        </p:pic>
        <p:pic>
          <p:nvPicPr>
            <p:cNvPr id="25" name="图片 22">
              <a:extLst>
                <a:ext uri="{FF2B5EF4-FFF2-40B4-BE49-F238E27FC236}">
                  <a16:creationId xmlns:a16="http://schemas.microsoft.com/office/drawing/2014/main" id="{208CD6C4-2B03-4ECF-B9DA-BC9BBCF02FC9}"/>
                </a:ext>
              </a:extLst>
            </p:cNvPr>
            <p:cNvPicPr>
              <a:picLocks noChangeAspect="1" noChangeArrowheads="1"/>
            </p:cNvPicPr>
            <p:nvPr/>
          </p:nvPicPr>
          <p:blipFill>
            <a:blip r:embed="rId11" cstate="print"/>
            <a:srcRect/>
            <a:stretch>
              <a:fillRect/>
            </a:stretch>
          </p:blipFill>
          <p:spPr bwMode="auto">
            <a:xfrm>
              <a:off x="1476375" y="1557338"/>
              <a:ext cx="2408238" cy="3024187"/>
            </a:xfrm>
            <a:prstGeom prst="rect">
              <a:avLst/>
            </a:prstGeom>
            <a:noFill/>
            <a:ln w="9525">
              <a:noFill/>
              <a:miter lim="800000"/>
              <a:headEnd/>
              <a:tailEnd/>
            </a:ln>
          </p:spPr>
        </p:pic>
        <p:sp>
          <p:nvSpPr>
            <p:cNvPr id="26" name="右箭头 6">
              <a:extLst>
                <a:ext uri="{FF2B5EF4-FFF2-40B4-BE49-F238E27FC236}">
                  <a16:creationId xmlns:a16="http://schemas.microsoft.com/office/drawing/2014/main" id="{9C1ECF3E-7D4F-4979-AE34-4D44F98060F8}"/>
                </a:ext>
              </a:extLst>
            </p:cNvPr>
            <p:cNvSpPr/>
            <p:nvPr/>
          </p:nvSpPr>
          <p:spPr>
            <a:xfrm>
              <a:off x="2268538" y="4964113"/>
              <a:ext cx="790575" cy="173037"/>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7" name="文本框 26">
              <a:extLst>
                <a:ext uri="{FF2B5EF4-FFF2-40B4-BE49-F238E27FC236}">
                  <a16:creationId xmlns:a16="http://schemas.microsoft.com/office/drawing/2014/main" id="{77263722-5062-40B0-919A-747794D9F8CA}"/>
                </a:ext>
              </a:extLst>
            </p:cNvPr>
            <p:cNvSpPr txBox="1"/>
            <p:nvPr/>
          </p:nvSpPr>
          <p:spPr>
            <a:xfrm>
              <a:off x="1186183" y="4595389"/>
              <a:ext cx="3061541" cy="315352"/>
            </a:xfrm>
            <a:prstGeom prst="rect">
              <a:avLst/>
            </a:prstGeom>
            <a:solidFill>
              <a:srgbClr val="FFFFFF"/>
            </a:solidFill>
            <a:ln>
              <a:solidFill>
                <a:srgbClr val="FFFFFF"/>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ea typeface="宋体" pitchFamily="2" charset="-122"/>
                </a:rPr>
                <a:t>From left to right to the photogate</a:t>
              </a:r>
              <a:endParaRPr kumimoji="0" lang="zh-CN" altLang="en-US" sz="1800" b="0" i="0" u="none" strike="noStrike" kern="0" cap="none" spc="0" normalizeH="0" baseline="0" noProof="0" dirty="0">
                <a:ln>
                  <a:solidFill>
                    <a:srgbClr val="FF0000"/>
                  </a:solidFill>
                </a:ln>
                <a:solidFill>
                  <a:srgbClr val="FF0000"/>
                </a:solidFill>
                <a:effectLst/>
                <a:uLnTx/>
                <a:uFillTx/>
                <a:ea typeface="宋体" pitchFamily="2" charset="-122"/>
              </a:endParaRPr>
            </a:p>
          </p:txBody>
        </p:sp>
        <p:sp>
          <p:nvSpPr>
            <p:cNvPr id="28" name="矩形 27">
              <a:extLst>
                <a:ext uri="{FF2B5EF4-FFF2-40B4-BE49-F238E27FC236}">
                  <a16:creationId xmlns:a16="http://schemas.microsoft.com/office/drawing/2014/main" id="{F8C66E10-97F1-4C1A-8233-CA1CAF475961}"/>
                </a:ext>
              </a:extLst>
            </p:cNvPr>
            <p:cNvSpPr/>
            <p:nvPr/>
          </p:nvSpPr>
          <p:spPr>
            <a:xfrm>
              <a:off x="6156325" y="2781300"/>
              <a:ext cx="71438" cy="465138"/>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9" name="文本框 28">
              <a:extLst>
                <a:ext uri="{FF2B5EF4-FFF2-40B4-BE49-F238E27FC236}">
                  <a16:creationId xmlns:a16="http://schemas.microsoft.com/office/drawing/2014/main" id="{50AD1D3E-3A9C-47B8-A818-0025A4F76475}"/>
                </a:ext>
              </a:extLst>
            </p:cNvPr>
            <p:cNvSpPr txBox="1"/>
            <p:nvPr/>
          </p:nvSpPr>
          <p:spPr>
            <a:xfrm>
              <a:off x="4669451" y="4581526"/>
              <a:ext cx="3166793" cy="315352"/>
            </a:xfrm>
            <a:prstGeom prst="rect">
              <a:avLst/>
            </a:prstGeom>
            <a:solidFill>
              <a:srgbClr val="FFFFFF"/>
            </a:solidFill>
            <a:ln>
              <a:solidFill>
                <a:srgbClr val="FFFFFF"/>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0FF"/>
                  </a:solidFill>
                  <a:effectLst/>
                  <a:uLnTx/>
                  <a:uFillTx/>
                  <a:ea typeface="宋体" pitchFamily="2" charset="-122"/>
                </a:rPr>
                <a:t>From right to left to the photogate</a:t>
              </a:r>
              <a:endParaRPr kumimoji="0" lang="zh-CN" altLang="en-US" sz="1800" b="0" i="0" u="none" strike="noStrike" kern="0" cap="none" spc="0" normalizeH="0" baseline="0" noProof="0" dirty="0">
                <a:ln>
                  <a:solidFill>
                    <a:srgbClr val="FF0000"/>
                  </a:solidFill>
                </a:ln>
                <a:solidFill>
                  <a:srgbClr val="0000FF"/>
                </a:solidFill>
                <a:effectLst/>
                <a:uLnTx/>
                <a:uFillTx/>
                <a:ea typeface="宋体" pitchFamily="2" charset="-122"/>
              </a:endParaRPr>
            </a:p>
          </p:txBody>
        </p:sp>
        <p:sp>
          <p:nvSpPr>
            <p:cNvPr id="43" name="右箭头 28">
              <a:extLst>
                <a:ext uri="{FF2B5EF4-FFF2-40B4-BE49-F238E27FC236}">
                  <a16:creationId xmlns:a16="http://schemas.microsoft.com/office/drawing/2014/main" id="{8B2CFE82-546B-4C2D-98A1-B6947446E72C}"/>
                </a:ext>
              </a:extLst>
            </p:cNvPr>
            <p:cNvSpPr/>
            <p:nvPr/>
          </p:nvSpPr>
          <p:spPr>
            <a:xfrm rot="10800000">
              <a:off x="5702300" y="4951413"/>
              <a:ext cx="792163" cy="171450"/>
            </a:xfrm>
            <a:prstGeom prst="rightArrow">
              <a:avLst/>
            </a:prstGeom>
            <a:solidFill>
              <a:srgbClr val="0000FF"/>
            </a:solidFill>
            <a:ln w="25400" cap="flat" cmpd="sng" algn="ctr">
              <a:solidFill>
                <a:srgbClr val="0000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solidFill>
                    <a:srgbClr val="00B0F0"/>
                  </a:solidFill>
                </a:ln>
                <a:solidFill>
                  <a:srgbClr val="FFFFFF"/>
                </a:solidFill>
                <a:effectLst/>
                <a:uLnTx/>
                <a:uFillTx/>
                <a:latin typeface="Arial"/>
                <a:ea typeface="宋体"/>
                <a:cs typeface="+mn-cs"/>
              </a:endParaRPr>
            </a:p>
          </p:txBody>
        </p:sp>
        <p:cxnSp>
          <p:nvCxnSpPr>
            <p:cNvPr id="44" name="直接连接符 43">
              <a:extLst>
                <a:ext uri="{FF2B5EF4-FFF2-40B4-BE49-F238E27FC236}">
                  <a16:creationId xmlns:a16="http://schemas.microsoft.com/office/drawing/2014/main" id="{161A2646-F415-4914-9320-403228A32B44}"/>
                </a:ext>
              </a:extLst>
            </p:cNvPr>
            <p:cNvCxnSpPr/>
            <p:nvPr/>
          </p:nvCxnSpPr>
          <p:spPr>
            <a:xfrm flipH="1">
              <a:off x="6227763" y="3232150"/>
              <a:ext cx="19050" cy="1133475"/>
            </a:xfrm>
            <a:prstGeom prst="line">
              <a:avLst/>
            </a:prstGeom>
            <a:noFill/>
            <a:ln w="28575" cap="flat" cmpd="sng" algn="ctr">
              <a:solidFill>
                <a:srgbClr val="0000FF"/>
              </a:solidFill>
              <a:prstDash val="dash"/>
            </a:ln>
            <a:effectLst/>
          </p:spPr>
        </p:cxnSp>
        <p:cxnSp>
          <p:nvCxnSpPr>
            <p:cNvPr id="45" name="直接连接符 44">
              <a:extLst>
                <a:ext uri="{FF2B5EF4-FFF2-40B4-BE49-F238E27FC236}">
                  <a16:creationId xmlns:a16="http://schemas.microsoft.com/office/drawing/2014/main" id="{34B2DFFD-4537-4F4A-B151-A51B7225759D}"/>
                </a:ext>
              </a:extLst>
            </p:cNvPr>
            <p:cNvCxnSpPr/>
            <p:nvPr/>
          </p:nvCxnSpPr>
          <p:spPr>
            <a:xfrm flipH="1">
              <a:off x="5708650" y="3232150"/>
              <a:ext cx="19050" cy="1133475"/>
            </a:xfrm>
            <a:prstGeom prst="line">
              <a:avLst/>
            </a:prstGeom>
            <a:noFill/>
            <a:ln w="28575" cap="flat" cmpd="sng" algn="ctr">
              <a:solidFill>
                <a:srgbClr val="0000FF"/>
              </a:solidFill>
              <a:prstDash val="dash"/>
            </a:ln>
            <a:effectLst/>
          </p:spPr>
        </p:cxnSp>
        <p:cxnSp>
          <p:nvCxnSpPr>
            <p:cNvPr id="46" name="直接箭头连接符 45">
              <a:extLst>
                <a:ext uri="{FF2B5EF4-FFF2-40B4-BE49-F238E27FC236}">
                  <a16:creationId xmlns:a16="http://schemas.microsoft.com/office/drawing/2014/main" id="{D72A4420-372B-4A67-A69E-048C1B63A07C}"/>
                </a:ext>
              </a:extLst>
            </p:cNvPr>
            <p:cNvCxnSpPr/>
            <p:nvPr/>
          </p:nvCxnSpPr>
          <p:spPr>
            <a:xfrm flipV="1">
              <a:off x="5676900" y="4286250"/>
              <a:ext cx="560388" cy="1588"/>
            </a:xfrm>
            <a:prstGeom prst="straightConnector1">
              <a:avLst/>
            </a:prstGeom>
            <a:noFill/>
            <a:ln w="53975" cap="flat" cmpd="sng" algn="ctr">
              <a:solidFill>
                <a:srgbClr val="0000FF"/>
              </a:solidFill>
              <a:prstDash val="solid"/>
              <a:headEnd type="triangle"/>
              <a:tailEnd type="triangle"/>
            </a:ln>
            <a:effectLst/>
          </p:spPr>
        </p:cxnSp>
        <p:sp>
          <p:nvSpPr>
            <p:cNvPr id="47" name="矩形 11">
              <a:extLst>
                <a:ext uri="{FF2B5EF4-FFF2-40B4-BE49-F238E27FC236}">
                  <a16:creationId xmlns:a16="http://schemas.microsoft.com/office/drawing/2014/main" id="{93776B50-FCC8-4A60-8549-90C49DE32558}"/>
                </a:ext>
              </a:extLst>
            </p:cNvPr>
            <p:cNvSpPr>
              <a:spLocks noChangeArrowheads="1"/>
            </p:cNvSpPr>
            <p:nvPr/>
          </p:nvSpPr>
          <p:spPr bwMode="auto">
            <a:xfrm>
              <a:off x="5003800" y="4011613"/>
              <a:ext cx="642938" cy="522287"/>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0000FF"/>
                  </a:solidFill>
                  <a:effectLst/>
                  <a:uLnTx/>
                  <a:uFillTx/>
                  <a:latin typeface="Arial" charset="0"/>
                  <a:ea typeface="宋体" pitchFamily="2" charset="-122"/>
                </a:rPr>
                <a:t>Δx</a:t>
              </a:r>
            </a:p>
          </p:txBody>
        </p:sp>
        <p:cxnSp>
          <p:nvCxnSpPr>
            <p:cNvPr id="48" name="直接箭头连接符 47">
              <a:extLst>
                <a:ext uri="{FF2B5EF4-FFF2-40B4-BE49-F238E27FC236}">
                  <a16:creationId xmlns:a16="http://schemas.microsoft.com/office/drawing/2014/main" id="{18731761-3B47-4791-B475-1DF9F35F0526}"/>
                </a:ext>
              </a:extLst>
            </p:cNvPr>
            <p:cNvCxnSpPr/>
            <p:nvPr/>
          </p:nvCxnSpPr>
          <p:spPr>
            <a:xfrm>
              <a:off x="2763838" y="2357438"/>
              <a:ext cx="871537" cy="33337"/>
            </a:xfrm>
            <a:prstGeom prst="straightConnector1">
              <a:avLst/>
            </a:prstGeom>
            <a:noFill/>
            <a:ln w="53975" cap="flat" cmpd="sng" algn="ctr">
              <a:solidFill>
                <a:srgbClr val="C00000"/>
              </a:solidFill>
              <a:prstDash val="solid"/>
              <a:headEnd type="triangle"/>
              <a:tailEnd type="triangle"/>
            </a:ln>
            <a:effectLst/>
          </p:spPr>
        </p:cxnSp>
        <p:sp>
          <p:nvSpPr>
            <p:cNvPr id="49" name="矩形 39">
              <a:extLst>
                <a:ext uri="{FF2B5EF4-FFF2-40B4-BE49-F238E27FC236}">
                  <a16:creationId xmlns:a16="http://schemas.microsoft.com/office/drawing/2014/main" id="{DDC77017-CACA-454D-B683-3DDF47D8000D}"/>
                </a:ext>
              </a:extLst>
            </p:cNvPr>
            <p:cNvSpPr>
              <a:spLocks noChangeArrowheads="1"/>
            </p:cNvSpPr>
            <p:nvPr/>
          </p:nvSpPr>
          <p:spPr bwMode="auto">
            <a:xfrm>
              <a:off x="2039938" y="2130425"/>
              <a:ext cx="642937" cy="522288"/>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a:ln>
                    <a:noFill/>
                  </a:ln>
                  <a:solidFill>
                    <a:srgbClr val="FF0000"/>
                  </a:solidFill>
                  <a:effectLst/>
                  <a:uLnTx/>
                  <a:uFillTx/>
                  <a:latin typeface="Arial" charset="0"/>
                  <a:ea typeface="宋体" pitchFamily="2" charset="-122"/>
                </a:rPr>
                <a:t>Δx</a:t>
              </a:r>
            </a:p>
          </p:txBody>
        </p:sp>
      </p:grpSp>
    </p:spTree>
    <p:extLst>
      <p:ext uri="{BB962C8B-B14F-4D97-AF65-F5344CB8AC3E}">
        <p14:creationId xmlns:p14="http://schemas.microsoft.com/office/powerpoint/2010/main" val="2546080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2" name="组合 1">
            <a:extLst>
              <a:ext uri="{FF2B5EF4-FFF2-40B4-BE49-F238E27FC236}">
                <a16:creationId xmlns:a16="http://schemas.microsoft.com/office/drawing/2014/main" id="{0E871CCC-794A-4CA0-8F5E-33341B7311FD}"/>
              </a:ext>
            </a:extLst>
          </p:cNvPr>
          <p:cNvGrpSpPr/>
          <p:nvPr/>
        </p:nvGrpSpPr>
        <p:grpSpPr>
          <a:xfrm>
            <a:off x="693262" y="1792109"/>
            <a:ext cx="7002938" cy="4649788"/>
            <a:chOff x="655162" y="2133600"/>
            <a:chExt cx="7002938" cy="4649788"/>
          </a:xfrm>
        </p:grpSpPr>
        <p:graphicFrame>
          <p:nvGraphicFramePr>
            <p:cNvPr id="24" name="Object 13">
              <a:extLst>
                <a:ext uri="{FF2B5EF4-FFF2-40B4-BE49-F238E27FC236}">
                  <a16:creationId xmlns:a16="http://schemas.microsoft.com/office/drawing/2014/main" id="{53179A83-C82F-47D1-B5F1-7BE0284108FF}"/>
                </a:ext>
              </a:extLst>
            </p:cNvPr>
            <p:cNvGraphicFramePr>
              <a:graphicFrameLocks noChangeAspect="1"/>
            </p:cNvGraphicFramePr>
            <p:nvPr>
              <p:extLst>
                <p:ext uri="{D42A27DB-BD31-4B8C-83A1-F6EECF244321}">
                  <p14:modId xmlns:p14="http://schemas.microsoft.com/office/powerpoint/2010/main" val="2304989048"/>
                </p:ext>
              </p:extLst>
            </p:nvPr>
          </p:nvGraphicFramePr>
          <p:xfrm>
            <a:off x="4514850" y="3214688"/>
            <a:ext cx="114300" cy="177800"/>
          </p:xfrm>
          <a:graphic>
            <a:graphicData uri="http://schemas.openxmlformats.org/presentationml/2006/ole">
              <mc:AlternateContent xmlns:mc="http://schemas.openxmlformats.org/markup-compatibility/2006">
                <mc:Choice xmlns:v="urn:schemas-microsoft-com:vml" Requires="v">
                  <p:oleObj spid="_x0000_s48338" name="Equation" r:id="rId4" imgW="114102" imgH="177492" progId="">
                    <p:embed/>
                  </p:oleObj>
                </mc:Choice>
                <mc:Fallback>
                  <p:oleObj name="Equation" r:id="rId4" imgW="114102" imgH="177492" progId="">
                    <p:embed/>
                    <p:pic>
                      <p:nvPicPr>
                        <p:cNvPr id="1946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21468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4">
              <a:extLst>
                <a:ext uri="{FF2B5EF4-FFF2-40B4-BE49-F238E27FC236}">
                  <a16:creationId xmlns:a16="http://schemas.microsoft.com/office/drawing/2014/main" id="{3BF1C21F-6C99-4E76-9449-CB5BFCC89DBF}"/>
                </a:ext>
              </a:extLst>
            </p:cNvPr>
            <p:cNvGraphicFramePr>
              <a:graphicFrameLocks noChangeAspect="1"/>
            </p:cNvGraphicFramePr>
            <p:nvPr>
              <p:extLst>
                <p:ext uri="{D42A27DB-BD31-4B8C-83A1-F6EECF244321}">
                  <p14:modId xmlns:p14="http://schemas.microsoft.com/office/powerpoint/2010/main" val="350178267"/>
                </p:ext>
              </p:extLst>
            </p:nvPr>
          </p:nvGraphicFramePr>
          <p:xfrm>
            <a:off x="4514850" y="3214688"/>
            <a:ext cx="114300" cy="177800"/>
          </p:xfrm>
          <a:graphic>
            <a:graphicData uri="http://schemas.openxmlformats.org/presentationml/2006/ole">
              <mc:AlternateContent xmlns:mc="http://schemas.openxmlformats.org/markup-compatibility/2006">
                <mc:Choice xmlns:v="urn:schemas-microsoft-com:vml" Requires="v">
                  <p:oleObj spid="_x0000_s48339" name="Equation" r:id="rId6" imgW="114102" imgH="177492" progId="">
                    <p:embed/>
                  </p:oleObj>
                </mc:Choice>
                <mc:Fallback>
                  <p:oleObj name="Equation" r:id="rId6" imgW="114102" imgH="177492" progId="">
                    <p:embed/>
                    <p:pic>
                      <p:nvPicPr>
                        <p:cNvPr id="19461"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21468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5">
              <a:extLst>
                <a:ext uri="{FF2B5EF4-FFF2-40B4-BE49-F238E27FC236}">
                  <a16:creationId xmlns:a16="http://schemas.microsoft.com/office/drawing/2014/main" id="{112E3A61-BFAD-498C-8269-2361BC572FB5}"/>
                </a:ext>
              </a:extLst>
            </p:cNvPr>
            <p:cNvGraphicFramePr>
              <a:graphicFrameLocks noChangeAspect="1"/>
            </p:cNvGraphicFramePr>
            <p:nvPr>
              <p:extLst>
                <p:ext uri="{D42A27DB-BD31-4B8C-83A1-F6EECF244321}">
                  <p14:modId xmlns:p14="http://schemas.microsoft.com/office/powerpoint/2010/main" val="2379581176"/>
                </p:ext>
              </p:extLst>
            </p:nvPr>
          </p:nvGraphicFramePr>
          <p:xfrm>
            <a:off x="4514850" y="3214688"/>
            <a:ext cx="114300" cy="177800"/>
          </p:xfrm>
          <a:graphic>
            <a:graphicData uri="http://schemas.openxmlformats.org/presentationml/2006/ole">
              <mc:AlternateContent xmlns:mc="http://schemas.openxmlformats.org/markup-compatibility/2006">
                <mc:Choice xmlns:v="urn:schemas-microsoft-com:vml" Requires="v">
                  <p:oleObj spid="_x0000_s48340" name="Equation" r:id="rId8" imgW="114102" imgH="177492" progId="">
                    <p:embed/>
                  </p:oleObj>
                </mc:Choice>
                <mc:Fallback>
                  <p:oleObj name="Equation" r:id="rId8" imgW="114102" imgH="177492" progId="">
                    <p:embed/>
                    <p:pic>
                      <p:nvPicPr>
                        <p:cNvPr id="19462"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214688"/>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6">
              <a:extLst>
                <a:ext uri="{FF2B5EF4-FFF2-40B4-BE49-F238E27FC236}">
                  <a16:creationId xmlns:a16="http://schemas.microsoft.com/office/drawing/2014/main" id="{D02B18AB-3439-43A7-A9EC-44DFDDE9F26D}"/>
                </a:ext>
              </a:extLst>
            </p:cNvPr>
            <p:cNvGraphicFramePr>
              <a:graphicFrameLocks noChangeAspect="1"/>
            </p:cNvGraphicFramePr>
            <p:nvPr>
              <p:extLst>
                <p:ext uri="{D42A27DB-BD31-4B8C-83A1-F6EECF244321}">
                  <p14:modId xmlns:p14="http://schemas.microsoft.com/office/powerpoint/2010/main" val="2503694938"/>
                </p:ext>
              </p:extLst>
            </p:nvPr>
          </p:nvGraphicFramePr>
          <p:xfrm>
            <a:off x="4514850" y="3213100"/>
            <a:ext cx="114300" cy="177800"/>
          </p:xfrm>
          <a:graphic>
            <a:graphicData uri="http://schemas.openxmlformats.org/presentationml/2006/ole">
              <mc:AlternateContent xmlns:mc="http://schemas.openxmlformats.org/markup-compatibility/2006">
                <mc:Choice xmlns:v="urn:schemas-microsoft-com:vml" Requires="v">
                  <p:oleObj spid="_x0000_s48341" name="Equation" r:id="rId9" imgW="114102" imgH="177492" progId="">
                    <p:embed/>
                  </p:oleObj>
                </mc:Choice>
                <mc:Fallback>
                  <p:oleObj name="Equation" r:id="rId9" imgW="114102" imgH="177492" progId="">
                    <p:embed/>
                    <p:pic>
                      <p:nvPicPr>
                        <p:cNvPr id="19463"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4850" y="3213100"/>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矩形 32">
              <a:extLst>
                <a:ext uri="{FF2B5EF4-FFF2-40B4-BE49-F238E27FC236}">
                  <a16:creationId xmlns:a16="http://schemas.microsoft.com/office/drawing/2014/main" id="{8BF5802F-0F7C-422E-BF39-334BCCFC8743}"/>
                </a:ext>
              </a:extLst>
            </p:cNvPr>
            <p:cNvSpPr/>
            <p:nvPr/>
          </p:nvSpPr>
          <p:spPr>
            <a:xfrm>
              <a:off x="6156325" y="2924175"/>
              <a:ext cx="71438" cy="466725"/>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pic>
          <p:nvPicPr>
            <p:cNvPr id="34" name="图片 1">
              <a:extLst>
                <a:ext uri="{FF2B5EF4-FFF2-40B4-BE49-F238E27FC236}">
                  <a16:creationId xmlns:a16="http://schemas.microsoft.com/office/drawing/2014/main" id="{0084A8F6-61E7-4D8E-A03B-23A1C00D9F49}"/>
                </a:ext>
              </a:extLst>
            </p:cNvPr>
            <p:cNvPicPr>
              <a:picLocks noChangeAspect="1"/>
            </p:cNvPicPr>
            <p:nvPr/>
          </p:nvPicPr>
          <p:blipFill>
            <a:blip r:embed="rId11" cstate="print"/>
            <a:srcRect/>
            <a:stretch>
              <a:fillRect/>
            </a:stretch>
          </p:blipFill>
          <p:spPr bwMode="auto">
            <a:xfrm>
              <a:off x="1600200" y="2133600"/>
              <a:ext cx="6057900" cy="4649788"/>
            </a:xfrm>
            <a:prstGeom prst="rect">
              <a:avLst/>
            </a:prstGeom>
            <a:noFill/>
            <a:ln w="9525">
              <a:noFill/>
              <a:miter lim="800000"/>
              <a:headEnd/>
              <a:tailEnd/>
            </a:ln>
          </p:spPr>
        </p:pic>
        <p:sp>
          <p:nvSpPr>
            <p:cNvPr id="37" name="右箭头 23">
              <a:extLst>
                <a:ext uri="{FF2B5EF4-FFF2-40B4-BE49-F238E27FC236}">
                  <a16:creationId xmlns:a16="http://schemas.microsoft.com/office/drawing/2014/main" id="{BCF65536-C6AA-4DE6-B723-348A35B5D3F6}"/>
                </a:ext>
              </a:extLst>
            </p:cNvPr>
            <p:cNvSpPr/>
            <p:nvPr/>
          </p:nvSpPr>
          <p:spPr>
            <a:xfrm rot="1960048" flipV="1">
              <a:off x="1441450" y="2895600"/>
              <a:ext cx="1814513" cy="295275"/>
            </a:xfrm>
            <a:prstGeom prst="rightArrow">
              <a:avLst/>
            </a:prstGeom>
            <a:solidFill>
              <a:srgbClr val="FF0000"/>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8" name="矩形 25">
              <a:extLst>
                <a:ext uri="{FF2B5EF4-FFF2-40B4-BE49-F238E27FC236}">
                  <a16:creationId xmlns:a16="http://schemas.microsoft.com/office/drawing/2014/main" id="{FB34D6C0-6F01-481B-8FF4-FE066DAF6A88}"/>
                </a:ext>
              </a:extLst>
            </p:cNvPr>
            <p:cNvSpPr>
              <a:spLocks noChangeArrowheads="1"/>
            </p:cNvSpPr>
            <p:nvPr/>
          </p:nvSpPr>
          <p:spPr bwMode="auto">
            <a:xfrm>
              <a:off x="655162" y="2244584"/>
              <a:ext cx="949940" cy="369332"/>
            </a:xfrm>
            <a:prstGeom prst="rect">
              <a:avLst/>
            </a:prstGeom>
            <a:noFill/>
            <a:ln w="9525">
              <a:noFill/>
              <a:miter lim="800000"/>
              <a:headEnd/>
              <a:tailEnd/>
            </a:ln>
          </p:spPr>
          <p:txBody>
            <a:bodyPr wrap="none">
              <a:spAutoFit/>
            </a:bodyPr>
            <a:lstStyle/>
            <a:p>
              <a:r>
                <a:rPr lang="en-US" altLang="zh-CN" b="1" dirty="0">
                  <a:solidFill>
                    <a:srgbClr val="FF0000"/>
                  </a:solidFill>
                  <a:latin typeface="Arial" charset="0"/>
                  <a:ea typeface="宋体" pitchFamily="2" charset="-122"/>
                </a:rPr>
                <a:t>Weight</a:t>
              </a:r>
              <a:endParaRPr lang="zh-CN" altLang="en-US" b="1" dirty="0">
                <a:solidFill>
                  <a:srgbClr val="FF0000"/>
                </a:solidFill>
                <a:latin typeface="Arial" charset="0"/>
                <a:ea typeface="宋体" pitchFamily="2" charset="-122"/>
              </a:endParaRPr>
            </a:p>
          </p:txBody>
        </p:sp>
        <p:sp>
          <p:nvSpPr>
            <p:cNvPr id="40" name="椭圆 39">
              <a:extLst>
                <a:ext uri="{FF2B5EF4-FFF2-40B4-BE49-F238E27FC236}">
                  <a16:creationId xmlns:a16="http://schemas.microsoft.com/office/drawing/2014/main" id="{9AD5D320-D1AA-4C29-9F60-E9C1B3F838E2}"/>
                </a:ext>
              </a:extLst>
            </p:cNvPr>
            <p:cNvSpPr/>
            <p:nvPr/>
          </p:nvSpPr>
          <p:spPr>
            <a:xfrm>
              <a:off x="3167063" y="2852738"/>
              <a:ext cx="684212" cy="1223962"/>
            </a:xfrm>
            <a:prstGeom prst="ellipse">
              <a:avLst/>
            </a:prstGeom>
            <a:noFill/>
            <a:ln w="25400" cap="flat" cmpd="sng" algn="ctr">
              <a:solidFill>
                <a:srgbClr val="FF0000"/>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spTree>
    <p:extLst>
      <p:ext uri="{BB962C8B-B14F-4D97-AF65-F5344CB8AC3E}">
        <p14:creationId xmlns:p14="http://schemas.microsoft.com/office/powerpoint/2010/main" val="1289554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grpSp>
        <p:nvGrpSpPr>
          <p:cNvPr id="3" name="组合 2">
            <a:extLst>
              <a:ext uri="{FF2B5EF4-FFF2-40B4-BE49-F238E27FC236}">
                <a16:creationId xmlns:a16="http://schemas.microsoft.com/office/drawing/2014/main" id="{5D25AE08-E5B7-4EF3-85CC-CE3E67D44161}"/>
              </a:ext>
            </a:extLst>
          </p:cNvPr>
          <p:cNvGrpSpPr/>
          <p:nvPr/>
        </p:nvGrpSpPr>
        <p:grpSpPr>
          <a:xfrm>
            <a:off x="336550" y="3200400"/>
            <a:ext cx="8502650" cy="2951163"/>
            <a:chOff x="250825" y="3679825"/>
            <a:chExt cx="8502650" cy="2951163"/>
          </a:xfrm>
        </p:grpSpPr>
        <p:grpSp>
          <p:nvGrpSpPr>
            <p:cNvPr id="13" name="组合 19">
              <a:extLst>
                <a:ext uri="{FF2B5EF4-FFF2-40B4-BE49-F238E27FC236}">
                  <a16:creationId xmlns:a16="http://schemas.microsoft.com/office/drawing/2014/main" id="{91D289DD-22D8-4A3A-9368-AD7F5D3BF0B3}"/>
                </a:ext>
              </a:extLst>
            </p:cNvPr>
            <p:cNvGrpSpPr>
              <a:grpSpLocks/>
            </p:cNvGrpSpPr>
            <p:nvPr/>
          </p:nvGrpSpPr>
          <p:grpSpPr bwMode="auto">
            <a:xfrm>
              <a:off x="250825" y="3679825"/>
              <a:ext cx="4024313" cy="2941638"/>
              <a:chOff x="251520" y="3679904"/>
              <a:chExt cx="4023563" cy="2941637"/>
            </a:xfrm>
          </p:grpSpPr>
          <p:grpSp>
            <p:nvGrpSpPr>
              <p:cNvPr id="14" name="组合 12">
                <a:extLst>
                  <a:ext uri="{FF2B5EF4-FFF2-40B4-BE49-F238E27FC236}">
                    <a16:creationId xmlns:a16="http://schemas.microsoft.com/office/drawing/2014/main" id="{ECC539D8-6BB0-4DCC-910F-D27BA8129044}"/>
                  </a:ext>
                </a:extLst>
              </p:cNvPr>
              <p:cNvGrpSpPr>
                <a:grpSpLocks/>
              </p:cNvGrpSpPr>
              <p:nvPr/>
            </p:nvGrpSpPr>
            <p:grpSpPr bwMode="auto">
              <a:xfrm>
                <a:off x="251520" y="3679904"/>
                <a:ext cx="4023563" cy="2870552"/>
                <a:chOff x="251520" y="3679904"/>
                <a:chExt cx="4023563" cy="2870552"/>
              </a:xfrm>
            </p:grpSpPr>
            <p:pic>
              <p:nvPicPr>
                <p:cNvPr id="16" name="图片 6">
                  <a:extLst>
                    <a:ext uri="{FF2B5EF4-FFF2-40B4-BE49-F238E27FC236}">
                      <a16:creationId xmlns:a16="http://schemas.microsoft.com/office/drawing/2014/main" id="{B9477D05-A21E-47A6-AD87-F34EC55465C0}"/>
                    </a:ext>
                  </a:extLst>
                </p:cNvPr>
                <p:cNvPicPr>
                  <a:picLocks noChangeAspect="1"/>
                </p:cNvPicPr>
                <p:nvPr/>
              </p:nvPicPr>
              <p:blipFill>
                <a:blip r:embed="rId3" cstate="print"/>
                <a:srcRect/>
                <a:stretch>
                  <a:fillRect/>
                </a:stretch>
              </p:blipFill>
              <p:spPr bwMode="auto">
                <a:xfrm>
                  <a:off x="251520" y="3679904"/>
                  <a:ext cx="4023563" cy="2870552"/>
                </a:xfrm>
                <a:prstGeom prst="rect">
                  <a:avLst/>
                </a:prstGeom>
                <a:noFill/>
                <a:ln w="9525">
                  <a:noFill/>
                  <a:miter lim="800000"/>
                  <a:headEnd/>
                  <a:tailEnd/>
                </a:ln>
              </p:spPr>
            </p:pic>
            <p:sp>
              <p:nvSpPr>
                <p:cNvPr id="17" name="矩形 10">
                  <a:extLst>
                    <a:ext uri="{FF2B5EF4-FFF2-40B4-BE49-F238E27FC236}">
                      <a16:creationId xmlns:a16="http://schemas.microsoft.com/office/drawing/2014/main" id="{8DB0B202-98EC-4143-A346-6196A22CEF85}"/>
                    </a:ext>
                  </a:extLst>
                </p:cNvPr>
                <p:cNvSpPr>
                  <a:spLocks noChangeArrowheads="1"/>
                </p:cNvSpPr>
                <p:nvPr/>
              </p:nvSpPr>
              <p:spPr bwMode="auto">
                <a:xfrm>
                  <a:off x="457200" y="4278057"/>
                  <a:ext cx="458780" cy="5847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a:ln>
                        <a:noFill/>
                      </a:ln>
                      <a:solidFill>
                        <a:srgbClr val="000000"/>
                      </a:solidFill>
                      <a:effectLst/>
                      <a:uLnTx/>
                      <a:uFillTx/>
                      <a:latin typeface="Arial" charset="0"/>
                      <a:ea typeface="宋体" pitchFamily="2" charset="-122"/>
                    </a:rPr>
                    <a:t>Δ</a:t>
                  </a:r>
                  <a:endParaRPr kumimoji="0" lang="zh-CN" altLang="en-US" sz="3200" b="0" i="0" u="none" strike="noStrike" kern="0" cap="none" spc="0" normalizeH="0" baseline="0" noProof="0">
                    <a:ln>
                      <a:noFill/>
                    </a:ln>
                    <a:solidFill>
                      <a:srgbClr val="000000"/>
                    </a:solidFill>
                    <a:effectLst/>
                    <a:uLnTx/>
                    <a:uFillTx/>
                    <a:latin typeface="Arial" charset="0"/>
                    <a:ea typeface="宋体" pitchFamily="2" charset="-122"/>
                  </a:endParaRPr>
                </a:p>
              </p:txBody>
            </p:sp>
          </p:grpSp>
          <p:sp>
            <p:nvSpPr>
              <p:cNvPr id="15" name="椭圆 14">
                <a:extLst>
                  <a:ext uri="{FF2B5EF4-FFF2-40B4-BE49-F238E27FC236}">
                    <a16:creationId xmlns:a16="http://schemas.microsoft.com/office/drawing/2014/main" id="{011B6F06-690F-426B-BA75-E94D20561810}"/>
                  </a:ext>
                </a:extLst>
              </p:cNvPr>
              <p:cNvSpPr/>
              <p:nvPr/>
            </p:nvSpPr>
            <p:spPr>
              <a:xfrm>
                <a:off x="2499001" y="5829378"/>
                <a:ext cx="566632" cy="792163"/>
              </a:xfrm>
              <a:prstGeom prst="ellipse">
                <a:avLst/>
              </a:prstGeom>
              <a:noFill/>
              <a:ln w="25400" cap="flat" cmpd="sng" algn="ctr">
                <a:solidFill>
                  <a:srgbClr val="FF0000"/>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grpSp>
          <p:nvGrpSpPr>
            <p:cNvPr id="18" name="组合 17">
              <a:extLst>
                <a:ext uri="{FF2B5EF4-FFF2-40B4-BE49-F238E27FC236}">
                  <a16:creationId xmlns:a16="http://schemas.microsoft.com/office/drawing/2014/main" id="{9B57A24F-8238-4670-AE68-2E41AD732138}"/>
                </a:ext>
              </a:extLst>
            </p:cNvPr>
            <p:cNvGrpSpPr>
              <a:grpSpLocks/>
            </p:cNvGrpSpPr>
            <p:nvPr/>
          </p:nvGrpSpPr>
          <p:grpSpPr bwMode="auto">
            <a:xfrm>
              <a:off x="4984750" y="3679825"/>
              <a:ext cx="3768725" cy="2951163"/>
              <a:chOff x="4984412" y="3679904"/>
              <a:chExt cx="3768604" cy="2951161"/>
            </a:xfrm>
          </p:grpSpPr>
          <p:grpSp>
            <p:nvGrpSpPr>
              <p:cNvPr id="19" name="组合 13">
                <a:extLst>
                  <a:ext uri="{FF2B5EF4-FFF2-40B4-BE49-F238E27FC236}">
                    <a16:creationId xmlns:a16="http://schemas.microsoft.com/office/drawing/2014/main" id="{9B7DC25C-D71D-4D44-AA39-2731A09E0318}"/>
                  </a:ext>
                </a:extLst>
              </p:cNvPr>
              <p:cNvGrpSpPr>
                <a:grpSpLocks/>
              </p:cNvGrpSpPr>
              <p:nvPr/>
            </p:nvGrpSpPr>
            <p:grpSpPr bwMode="auto">
              <a:xfrm>
                <a:off x="4984412" y="3679904"/>
                <a:ext cx="3768604" cy="2893432"/>
                <a:chOff x="4984412" y="3679904"/>
                <a:chExt cx="3768604" cy="2893432"/>
              </a:xfrm>
            </p:grpSpPr>
            <p:pic>
              <p:nvPicPr>
                <p:cNvPr id="21" name="图片 9">
                  <a:extLst>
                    <a:ext uri="{FF2B5EF4-FFF2-40B4-BE49-F238E27FC236}">
                      <a16:creationId xmlns:a16="http://schemas.microsoft.com/office/drawing/2014/main" id="{D69A9A16-1FD8-428C-85AB-F5F104819E3B}"/>
                    </a:ext>
                  </a:extLst>
                </p:cNvPr>
                <p:cNvPicPr>
                  <a:picLocks noChangeAspect="1"/>
                </p:cNvPicPr>
                <p:nvPr/>
              </p:nvPicPr>
              <p:blipFill>
                <a:blip r:embed="rId4" cstate="print"/>
                <a:srcRect/>
                <a:stretch>
                  <a:fillRect/>
                </a:stretch>
              </p:blipFill>
              <p:spPr bwMode="auto">
                <a:xfrm>
                  <a:off x="4984412" y="3679904"/>
                  <a:ext cx="3768604" cy="2893432"/>
                </a:xfrm>
                <a:prstGeom prst="rect">
                  <a:avLst/>
                </a:prstGeom>
                <a:noFill/>
                <a:ln w="9525">
                  <a:noFill/>
                  <a:miter lim="800000"/>
                  <a:headEnd/>
                  <a:tailEnd/>
                </a:ln>
              </p:spPr>
            </p:pic>
            <p:sp>
              <p:nvSpPr>
                <p:cNvPr id="22" name="矩形 24">
                  <a:extLst>
                    <a:ext uri="{FF2B5EF4-FFF2-40B4-BE49-F238E27FC236}">
                      <a16:creationId xmlns:a16="http://schemas.microsoft.com/office/drawing/2014/main" id="{40885827-5A17-414A-9189-6F4EC1D1A451}"/>
                    </a:ext>
                  </a:extLst>
                </p:cNvPr>
                <p:cNvSpPr>
                  <a:spLocks noChangeArrowheads="1"/>
                </p:cNvSpPr>
                <p:nvPr/>
              </p:nvSpPr>
              <p:spPr bwMode="auto">
                <a:xfrm>
                  <a:off x="5148064" y="4077072"/>
                  <a:ext cx="458780" cy="58477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a:ln>
                        <a:noFill/>
                      </a:ln>
                      <a:solidFill>
                        <a:srgbClr val="000000"/>
                      </a:solidFill>
                      <a:effectLst/>
                      <a:uLnTx/>
                      <a:uFillTx/>
                      <a:latin typeface="Arial" charset="0"/>
                      <a:ea typeface="宋体" pitchFamily="2" charset="-122"/>
                    </a:rPr>
                    <a:t>Δ</a:t>
                  </a:r>
                  <a:endParaRPr kumimoji="0" lang="zh-CN" altLang="en-US" sz="3200" b="0" i="0" u="none" strike="noStrike" kern="0" cap="none" spc="0" normalizeH="0" baseline="0" noProof="0">
                    <a:ln>
                      <a:noFill/>
                    </a:ln>
                    <a:solidFill>
                      <a:srgbClr val="000000"/>
                    </a:solidFill>
                    <a:effectLst/>
                    <a:uLnTx/>
                    <a:uFillTx/>
                    <a:latin typeface="Arial" charset="0"/>
                    <a:ea typeface="宋体" pitchFamily="2" charset="-122"/>
                  </a:endParaRPr>
                </a:p>
              </p:txBody>
            </p:sp>
          </p:grpSp>
          <p:sp>
            <p:nvSpPr>
              <p:cNvPr id="20" name="椭圆 19">
                <a:extLst>
                  <a:ext uri="{FF2B5EF4-FFF2-40B4-BE49-F238E27FC236}">
                    <a16:creationId xmlns:a16="http://schemas.microsoft.com/office/drawing/2014/main" id="{601CC0EE-475F-4D04-8B36-26631EF20D2C}"/>
                  </a:ext>
                </a:extLst>
              </p:cNvPr>
              <p:cNvSpPr/>
              <p:nvPr/>
            </p:nvSpPr>
            <p:spPr>
              <a:xfrm>
                <a:off x="7237003" y="5877003"/>
                <a:ext cx="503221" cy="754062"/>
              </a:xfrm>
              <a:prstGeom prst="ellipse">
                <a:avLst/>
              </a:prstGeom>
              <a:noFill/>
              <a:ln w="25400" cap="flat" cmpd="sng" algn="ctr">
                <a:solidFill>
                  <a:srgbClr val="FF0000"/>
                </a:solidFill>
                <a:prstDash val="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grpSp>
          <p:nvGrpSpPr>
            <p:cNvPr id="23" name="组合 37">
              <a:extLst>
                <a:ext uri="{FF2B5EF4-FFF2-40B4-BE49-F238E27FC236}">
                  <a16:creationId xmlns:a16="http://schemas.microsoft.com/office/drawing/2014/main" id="{B535B47D-0FEF-4F98-9ADD-FA3490B91F54}"/>
                </a:ext>
              </a:extLst>
            </p:cNvPr>
            <p:cNvGrpSpPr>
              <a:grpSpLocks/>
            </p:cNvGrpSpPr>
            <p:nvPr/>
          </p:nvGrpSpPr>
          <p:grpSpPr bwMode="auto">
            <a:xfrm>
              <a:off x="3094038" y="5729308"/>
              <a:ext cx="3881171" cy="682047"/>
              <a:chOff x="3094369" y="5729927"/>
              <a:chExt cx="3880150" cy="680286"/>
            </a:xfrm>
          </p:grpSpPr>
          <p:sp>
            <p:nvSpPr>
              <p:cNvPr id="25" name="右箭头 38">
                <a:extLst>
                  <a:ext uri="{FF2B5EF4-FFF2-40B4-BE49-F238E27FC236}">
                    <a16:creationId xmlns:a16="http://schemas.microsoft.com/office/drawing/2014/main" id="{6EEBF8FE-DA26-4D51-B3BD-BBAC22E027D0}"/>
                  </a:ext>
                </a:extLst>
              </p:cNvPr>
              <p:cNvSpPr/>
              <p:nvPr/>
            </p:nvSpPr>
            <p:spPr>
              <a:xfrm rot="9139430">
                <a:off x="3094369" y="5897768"/>
                <a:ext cx="338048" cy="174175"/>
              </a:xfrm>
              <a:prstGeom prst="rightArrow">
                <a:avLst/>
              </a:prstGeom>
              <a:solidFill>
                <a:srgbClr val="FF0000"/>
              </a:solid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6" name="矩形 39">
                <a:extLst>
                  <a:ext uri="{FF2B5EF4-FFF2-40B4-BE49-F238E27FC236}">
                    <a16:creationId xmlns:a16="http://schemas.microsoft.com/office/drawing/2014/main" id="{C271D612-70D9-4DAD-8EEE-2A1F8478AF42}"/>
                  </a:ext>
                </a:extLst>
              </p:cNvPr>
              <p:cNvSpPr>
                <a:spLocks noChangeArrowheads="1"/>
              </p:cNvSpPr>
              <p:nvPr/>
            </p:nvSpPr>
            <p:spPr bwMode="auto">
              <a:xfrm>
                <a:off x="3343540" y="6041834"/>
                <a:ext cx="3630979" cy="368379"/>
              </a:xfrm>
              <a:prstGeom prst="rect">
                <a:avLst/>
              </a:prstGeom>
              <a:solidFill>
                <a:srgbClr val="FFFFFF"/>
              </a:solid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0000"/>
                    </a:solidFill>
                    <a:effectLst/>
                    <a:uLnTx/>
                    <a:uFillTx/>
                    <a:latin typeface="Arial" charset="0"/>
                    <a:ea typeface="宋体" pitchFamily="2" charset="-122"/>
                  </a:rPr>
                  <a:t>Press</a:t>
                </a:r>
                <a:r>
                  <a:rPr kumimoji="0" lang="zh-CN" altLang="en-US" sz="1800" b="1" i="0" u="none" strike="noStrike" kern="0" cap="none" spc="0" normalizeH="0" baseline="0" noProof="0" dirty="0">
                    <a:ln>
                      <a:noFill/>
                    </a:ln>
                    <a:solidFill>
                      <a:srgbClr val="FF0000"/>
                    </a:solidFill>
                    <a:effectLst/>
                    <a:uLnTx/>
                    <a:uFillTx/>
                    <a:latin typeface="Arial" charset="0"/>
                    <a:ea typeface="宋体" pitchFamily="2" charset="-122"/>
                  </a:rPr>
                  <a:t>“选择”，</a:t>
                </a:r>
                <a:r>
                  <a:rPr kumimoji="0" lang="en-US" altLang="zh-CN" sz="1800" b="1" i="0" u="none" strike="noStrike" kern="0" cap="none" spc="0" normalizeH="0" baseline="0" noProof="0" dirty="0">
                    <a:ln>
                      <a:noFill/>
                    </a:ln>
                    <a:solidFill>
                      <a:srgbClr val="FF0000"/>
                    </a:solidFill>
                    <a:effectLst/>
                    <a:uLnTx/>
                    <a:uFillTx/>
                    <a:latin typeface="Arial" charset="0"/>
                    <a:ea typeface="宋体" pitchFamily="2" charset="-122"/>
                  </a:rPr>
                  <a:t>switch to </a:t>
                </a:r>
                <a:r>
                  <a:rPr kumimoji="0" lang="en-US" altLang="zh-CN" sz="1800" b="0" i="0" u="none" strike="noStrike" kern="0" cap="none" spc="0" normalizeH="0" baseline="0" noProof="0" dirty="0">
                    <a:ln>
                      <a:noFill/>
                    </a:ln>
                    <a:solidFill>
                      <a:srgbClr val="FF0000"/>
                    </a:solidFill>
                    <a:effectLst/>
                    <a:uLnTx/>
                    <a:uFillTx/>
                    <a:latin typeface="Arial" charset="0"/>
                    <a:ea typeface="宋体" pitchFamily="2" charset="-122"/>
                  </a:rPr>
                  <a:t>Δt</a:t>
                </a:r>
                <a:r>
                  <a:rPr kumimoji="0" lang="en-US" altLang="zh-CN" sz="1200" b="0" i="0" u="none" strike="noStrike" kern="0" cap="none" spc="0" normalizeH="0" baseline="0" noProof="0" dirty="0">
                    <a:ln>
                      <a:noFill/>
                    </a:ln>
                    <a:solidFill>
                      <a:srgbClr val="FF0000"/>
                    </a:solidFill>
                    <a:effectLst/>
                    <a:uLnTx/>
                    <a:uFillTx/>
                    <a:latin typeface="Arial" charset="0"/>
                    <a:ea typeface="宋体" pitchFamily="2" charset="-122"/>
                  </a:rPr>
                  <a:t>1</a:t>
                </a:r>
                <a:endParaRPr kumimoji="0" lang="zh-CN" altLang="en-US" sz="1800" b="1" i="0" u="none" strike="noStrike" kern="0" cap="none" spc="0" normalizeH="0" baseline="0" noProof="0" dirty="0">
                  <a:ln>
                    <a:noFill/>
                  </a:ln>
                  <a:solidFill>
                    <a:srgbClr val="FF0000"/>
                  </a:solidFill>
                  <a:effectLst/>
                  <a:uLnTx/>
                  <a:uFillTx/>
                  <a:latin typeface="Arial" charset="0"/>
                  <a:ea typeface="宋体" pitchFamily="2" charset="-122"/>
                </a:endParaRPr>
              </a:p>
            </p:txBody>
          </p:sp>
          <p:sp>
            <p:nvSpPr>
              <p:cNvPr id="27" name="右箭头 40">
                <a:extLst>
                  <a:ext uri="{FF2B5EF4-FFF2-40B4-BE49-F238E27FC236}">
                    <a16:creationId xmlns:a16="http://schemas.microsoft.com/office/drawing/2014/main" id="{E2D3E9D0-AC54-4C4E-9935-671891AB117C}"/>
                  </a:ext>
                </a:extLst>
              </p:cNvPr>
              <p:cNvSpPr/>
              <p:nvPr/>
            </p:nvSpPr>
            <p:spPr>
              <a:xfrm rot="19467645">
                <a:off x="6309798" y="5729927"/>
                <a:ext cx="338048" cy="172591"/>
              </a:xfrm>
              <a:prstGeom prst="rightArrow">
                <a:avLst/>
              </a:prstGeom>
              <a:solidFill>
                <a:srgbClr val="FF0000"/>
              </a:solid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grpSp>
      </p:grpSp>
      <p:sp>
        <p:nvSpPr>
          <p:cNvPr id="28" name="Text Box 4">
            <a:extLst>
              <a:ext uri="{FF2B5EF4-FFF2-40B4-BE49-F238E27FC236}">
                <a16:creationId xmlns:a16="http://schemas.microsoft.com/office/drawing/2014/main" id="{9C5475E4-48F9-4E36-9AB6-3A353253B229}"/>
              </a:ext>
            </a:extLst>
          </p:cNvPr>
          <p:cNvSpPr txBox="1">
            <a:spLocks noChangeArrowheads="1"/>
          </p:cNvSpPr>
          <p:nvPr/>
        </p:nvSpPr>
        <p:spPr bwMode="auto">
          <a:xfrm>
            <a:off x="533400" y="1752600"/>
            <a:ext cx="81534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marL="457200" indent="-457200" eaLnBrk="1" hangingPunct="1">
              <a:lnSpc>
                <a:spcPct val="90000"/>
              </a:lnSpc>
              <a:spcBef>
                <a:spcPct val="20000"/>
              </a:spcBef>
              <a:spcAft>
                <a:spcPct val="20000"/>
              </a:spcAft>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Choose 1pr when fine tuning.</a:t>
            </a:r>
          </a:p>
          <a:p>
            <a:pPr marL="457200" indent="-457200" eaLnBrk="1" hangingPunct="1">
              <a:lnSpc>
                <a:spcPct val="90000"/>
              </a:lnSpc>
              <a:spcBef>
                <a:spcPct val="20000"/>
              </a:spcBef>
              <a:spcAft>
                <a:spcPct val="20000"/>
              </a:spcAft>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Choose 2pr when performing measurements.</a:t>
            </a:r>
          </a:p>
        </p:txBody>
      </p:sp>
    </p:spTree>
    <p:extLst>
      <p:ext uri="{BB962C8B-B14F-4D97-AF65-F5344CB8AC3E}">
        <p14:creationId xmlns:p14="http://schemas.microsoft.com/office/powerpoint/2010/main" val="24671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ox(ou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08974F7-5114-42FD-A856-C5ABE4DD3700}"/>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Precautions</a:t>
            </a:r>
          </a:p>
        </p:txBody>
      </p:sp>
      <p:pic>
        <p:nvPicPr>
          <p:cNvPr id="24" name="图片 1">
            <a:extLst>
              <a:ext uri="{FF2B5EF4-FFF2-40B4-BE49-F238E27FC236}">
                <a16:creationId xmlns:a16="http://schemas.microsoft.com/office/drawing/2014/main" id="{90EB43AC-E4F5-4743-8B7C-3D06AD9AB18C}"/>
              </a:ext>
            </a:extLst>
          </p:cNvPr>
          <p:cNvPicPr>
            <a:picLocks noChangeAspect="1"/>
          </p:cNvPicPr>
          <p:nvPr/>
        </p:nvPicPr>
        <p:blipFill>
          <a:blip r:embed="rId3" cstate="print"/>
          <a:srcRect/>
          <a:stretch>
            <a:fillRect/>
          </a:stretch>
        </p:blipFill>
        <p:spPr bwMode="auto">
          <a:xfrm>
            <a:off x="5187342" y="2362200"/>
            <a:ext cx="3651858" cy="3581400"/>
          </a:xfrm>
          <a:prstGeom prst="rect">
            <a:avLst/>
          </a:prstGeom>
          <a:noFill/>
          <a:ln w="9525">
            <a:noFill/>
            <a:miter lim="800000"/>
            <a:headEnd/>
            <a:tailEnd/>
          </a:ln>
        </p:spPr>
      </p:pic>
      <p:pic>
        <p:nvPicPr>
          <p:cNvPr id="4" name="图片 3">
            <a:extLst>
              <a:ext uri="{FF2B5EF4-FFF2-40B4-BE49-F238E27FC236}">
                <a16:creationId xmlns:a16="http://schemas.microsoft.com/office/drawing/2014/main" id="{1327724F-27EC-44F8-A359-BCC219F8F29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1000" y="2362200"/>
            <a:ext cx="4775200" cy="3581400"/>
          </a:xfrm>
          <a:prstGeom prst="rect">
            <a:avLst/>
          </a:prstGeom>
        </p:spPr>
      </p:pic>
      <p:pic>
        <p:nvPicPr>
          <p:cNvPr id="6" name="图片 5">
            <a:extLst>
              <a:ext uri="{FF2B5EF4-FFF2-40B4-BE49-F238E27FC236}">
                <a16:creationId xmlns:a16="http://schemas.microsoft.com/office/drawing/2014/main" id="{6679F9D4-8F8E-4950-8336-1B59FE429CC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6400" y="4618636"/>
            <a:ext cx="1766618" cy="1324964"/>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9753" y="2362200"/>
            <a:ext cx="3770955" cy="3581400"/>
          </a:xfrm>
          <a:prstGeom prst="rect">
            <a:avLst/>
          </a:prstGeom>
        </p:spPr>
      </p:pic>
    </p:spTree>
    <p:extLst>
      <p:ext uri="{BB962C8B-B14F-4D97-AF65-F5344CB8AC3E}">
        <p14:creationId xmlns:p14="http://schemas.microsoft.com/office/powerpoint/2010/main" val="16857076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707EFF3-C817-4C71-A15D-BB13D99DAA9C}"/>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a:t>
            </a:r>
          </a:p>
        </p:txBody>
      </p:sp>
      <p:sp>
        <p:nvSpPr>
          <p:cNvPr id="53253" name="Text Box 5">
            <a:extLst>
              <a:ext uri="{FF2B5EF4-FFF2-40B4-BE49-F238E27FC236}">
                <a16:creationId xmlns:a16="http://schemas.microsoft.com/office/drawing/2014/main" id="{3C62640F-ED1E-4123-8703-8AEB9E6EB6B7}"/>
              </a:ext>
            </a:extLst>
          </p:cNvPr>
          <p:cNvSpPr txBox="1">
            <a:spLocks noChangeArrowheads="1"/>
          </p:cNvSpPr>
          <p:nvPr/>
        </p:nvSpPr>
        <p:spPr bwMode="auto">
          <a:xfrm>
            <a:off x="647700" y="2133600"/>
            <a:ext cx="7848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indent="-457200" algn="just" eaLnBrk="1" hangingPunct="1">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Draw a graph of the applied force, Fa, versus the average acceleration a of the whole system (Glider plus added masses plus Mass Holder), i.e. plot Fa on the y axis and a on the x axis.</a:t>
            </a:r>
          </a:p>
          <a:p>
            <a:pPr marL="457200" indent="-457200" algn="just" eaLnBrk="1" hangingPunct="1">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Since Newton’s Second Law states that the acceleration is proportional to the applied force, i.e., F = ma, your data points should lie on a straight line.</a:t>
            </a:r>
          </a:p>
          <a:p>
            <a:pPr marL="457200" indent="-457200" algn="just" eaLnBrk="1" hangingPunct="1">
              <a:buFont typeface="Arial" panose="020B0604020202020204" pitchFamily="34" charset="0"/>
              <a:buChar char="•"/>
            </a:pPr>
            <a:r>
              <a:rPr lang="en-US" altLang="zh-CN" sz="2400" b="1" i="1" dirty="0">
                <a:latin typeface="Times New Roman" panose="02020603050405020304" pitchFamily="18" charset="0"/>
                <a:cs typeface="Times New Roman" panose="02020603050405020304" pitchFamily="18" charset="0"/>
              </a:rPr>
              <a:t>Measure the slope of your graph and compare your measured slope to the expected value, which is the total mass of the system, </a:t>
            </a:r>
            <a:r>
              <a:rPr lang="en-US" altLang="zh-CN" sz="2400" b="1" i="1" dirty="0" smtClean="0">
                <a:latin typeface="Times New Roman" panose="02020603050405020304" pitchFamily="18" charset="0"/>
                <a:cs typeface="Times New Roman" panose="02020603050405020304" pitchFamily="18" charset="0"/>
              </a:rPr>
              <a:t>M</a:t>
            </a:r>
            <a:r>
              <a:rPr lang="en-US" altLang="zh-CN" sz="2400" b="1" i="1" baseline="-25000" dirty="0" smtClean="0">
                <a:latin typeface="Times New Roman" panose="02020603050405020304" pitchFamily="18" charset="0"/>
                <a:cs typeface="Times New Roman" panose="02020603050405020304" pitchFamily="18" charset="0"/>
              </a:rPr>
              <a:t>T </a:t>
            </a:r>
            <a:r>
              <a:rPr lang="en-US" altLang="zh-CN" sz="2400" b="1" i="1" dirty="0" smtClean="0">
                <a:latin typeface="Times New Roman" panose="02020603050405020304" pitchFamily="18" charset="0"/>
                <a:cs typeface="Times New Roman" panose="02020603050405020304" pitchFamily="18" charset="0"/>
              </a:rPr>
              <a:t>.</a:t>
            </a:r>
            <a:endParaRPr lang="en-US" altLang="zh-CN" sz="24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box(out)">
                                      <p:cBhvr>
                                        <p:cTn id="7"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707EFF3-C817-4C71-A15D-BB13D99DAA9C}"/>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Graph</a:t>
            </a:r>
          </a:p>
        </p:txBody>
      </p:sp>
      <p:pic>
        <p:nvPicPr>
          <p:cNvPr id="2" name="图片 1"/>
          <p:cNvPicPr>
            <a:picLocks noChangeAspect="1"/>
          </p:cNvPicPr>
          <p:nvPr/>
        </p:nvPicPr>
        <p:blipFill>
          <a:blip r:embed="rId3"/>
          <a:stretch>
            <a:fillRect/>
          </a:stretch>
        </p:blipFill>
        <p:spPr>
          <a:xfrm>
            <a:off x="1607709" y="1524000"/>
            <a:ext cx="5547582" cy="5110641"/>
          </a:xfrm>
          <a:prstGeom prst="rect">
            <a:avLst/>
          </a:prstGeom>
        </p:spPr>
      </p:pic>
    </p:spTree>
    <p:extLst>
      <p:ext uri="{BB962C8B-B14F-4D97-AF65-F5344CB8AC3E}">
        <p14:creationId xmlns:p14="http://schemas.microsoft.com/office/powerpoint/2010/main" val="257745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707EFF3-C817-4C71-A15D-BB13D99DAA9C}"/>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Conclusions</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Box 5">
            <a:extLst>
              <a:ext uri="{FF2B5EF4-FFF2-40B4-BE49-F238E27FC236}">
                <a16:creationId xmlns:a16="http://schemas.microsoft.com/office/drawing/2014/main" id="{3C62640F-ED1E-4123-8703-8AEB9E6EB6B7}"/>
              </a:ext>
            </a:extLst>
          </p:cNvPr>
          <p:cNvSpPr txBox="1">
            <a:spLocks noChangeArrowheads="1"/>
          </p:cNvSpPr>
          <p:nvPr/>
        </p:nvSpPr>
        <p:spPr bwMode="auto">
          <a:xfrm>
            <a:off x="647700" y="2362200"/>
            <a:ext cx="7848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zh-CN" sz="2400" b="1" i="1" dirty="0" smtClean="0">
                <a:latin typeface="Times New Roman" panose="02020603050405020304" pitchFamily="18" charset="0"/>
                <a:cs typeface="Times New Roman" panose="02020603050405020304" pitchFamily="18" charset="0"/>
              </a:rPr>
              <a:t>      In </a:t>
            </a:r>
            <a:r>
              <a:rPr lang="en-US" altLang="zh-CN" sz="2400" b="1" i="1" dirty="0">
                <a:latin typeface="Times New Roman" panose="02020603050405020304" pitchFamily="18" charset="0"/>
                <a:cs typeface="Times New Roman" panose="02020603050405020304" pitchFamily="18" charset="0"/>
              </a:rPr>
              <a:t>no more than 100 words write a succinct summary of what you have done. State the goal and method of the experiment. State your main results, i.e., Did you find that the acceleration is proportional to the applied force, or not? What value did you get for the constant of proportionality? Are your results consistent with Newton’s Second Law? If your results are not consistent with Newton’s Second Law, can you suggest why not?</a:t>
            </a:r>
          </a:p>
        </p:txBody>
      </p:sp>
    </p:spTree>
    <p:extLst>
      <p:ext uri="{BB962C8B-B14F-4D97-AF65-F5344CB8AC3E}">
        <p14:creationId xmlns:p14="http://schemas.microsoft.com/office/powerpoint/2010/main" val="41679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D314CCF-8228-4263-BE10-C4919BF93CBF}"/>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Theory</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5844" name="Picture 4" descr="eq25">
            <a:extLst>
              <a:ext uri="{FF2B5EF4-FFF2-40B4-BE49-F238E27FC236}">
                <a16:creationId xmlns:a16="http://schemas.microsoft.com/office/drawing/2014/main" id="{1CF0235B-83C6-4AB3-AF4F-E3BC0641DDE3}"/>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447800" y="1600200"/>
            <a:ext cx="6629400" cy="2125663"/>
          </a:xfrm>
          <a:noFill/>
        </p:spPr>
      </p:pic>
      <p:sp>
        <p:nvSpPr>
          <p:cNvPr id="5124" name="Text Box 5">
            <a:extLst>
              <a:ext uri="{FF2B5EF4-FFF2-40B4-BE49-F238E27FC236}">
                <a16:creationId xmlns:a16="http://schemas.microsoft.com/office/drawing/2014/main" id="{65818CF2-9EA8-40E0-860B-B8EF9C40597F}"/>
              </a:ext>
            </a:extLst>
          </p:cNvPr>
          <p:cNvSpPr txBox="1">
            <a:spLocks noChangeArrowheads="1"/>
          </p:cNvSpPr>
          <p:nvPr/>
        </p:nvSpPr>
        <p:spPr bwMode="auto">
          <a:xfrm>
            <a:off x="685800" y="42672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zh-CN" altLang="zh-CN"/>
          </a:p>
        </p:txBody>
      </p:sp>
      <p:sp>
        <p:nvSpPr>
          <p:cNvPr id="35846" name="Text Box 6">
            <a:extLst>
              <a:ext uri="{FF2B5EF4-FFF2-40B4-BE49-F238E27FC236}">
                <a16:creationId xmlns:a16="http://schemas.microsoft.com/office/drawing/2014/main" id="{ECE9C0B8-5A26-47F2-8E2F-6EE3295286C0}"/>
              </a:ext>
            </a:extLst>
          </p:cNvPr>
          <p:cNvSpPr txBox="1">
            <a:spLocks noChangeArrowheads="1"/>
          </p:cNvSpPr>
          <p:nvPr/>
        </p:nvSpPr>
        <p:spPr bwMode="auto">
          <a:xfrm>
            <a:off x="685800" y="3814870"/>
            <a:ext cx="80010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In this equation, a is the acceleration, m is the mass, and </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net</a:t>
            </a:r>
            <a:r>
              <a:rPr lang="en-US" altLang="zh-CN" sz="2400" b="1" i="1" dirty="0">
                <a:latin typeface="Times New Roman" panose="02020603050405020304" pitchFamily="18" charset="0"/>
                <a:cs typeface="Times New Roman" panose="02020603050405020304" pitchFamily="18" charset="0"/>
              </a:rPr>
              <a:t> is the net force. </a:t>
            </a:r>
          </a:p>
        </p:txBody>
      </p:sp>
      <p:sp>
        <p:nvSpPr>
          <p:cNvPr id="35847" name="Text Box 7">
            <a:extLst>
              <a:ext uri="{FF2B5EF4-FFF2-40B4-BE49-F238E27FC236}">
                <a16:creationId xmlns:a16="http://schemas.microsoft.com/office/drawing/2014/main" id="{E44D9B59-4F00-4E37-8BD2-98777CBFCE40}"/>
              </a:ext>
            </a:extLst>
          </p:cNvPr>
          <p:cNvSpPr txBox="1">
            <a:spLocks noChangeArrowheads="1"/>
          </p:cNvSpPr>
          <p:nvPr/>
        </p:nvSpPr>
        <p:spPr bwMode="auto">
          <a:xfrm>
            <a:off x="685800" y="4724400"/>
            <a:ext cx="80010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If both sides of the above equation are multiplied by the mass, the equation can be written this way: </a:t>
            </a:r>
          </a:p>
        </p:txBody>
      </p:sp>
      <p:pic>
        <p:nvPicPr>
          <p:cNvPr id="35848" name="Picture 8" descr="eq26">
            <a:extLst>
              <a:ext uri="{FF2B5EF4-FFF2-40B4-BE49-F238E27FC236}">
                <a16:creationId xmlns:a16="http://schemas.microsoft.com/office/drawing/2014/main" id="{2263E143-92A5-4D3D-813F-1087E2DA4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657376"/>
            <a:ext cx="24384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ox(out)">
                                      <p:cBhvr>
                                        <p:cTn id="7" dur="500"/>
                                        <p:tgtEl>
                                          <p:spTgt spid="35844"/>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5846"/>
                                        </p:tgtEl>
                                        <p:attrNameLst>
                                          <p:attrName>style.visibility</p:attrName>
                                        </p:attrNameLst>
                                      </p:cBhvr>
                                      <p:to>
                                        <p:strVal val="visible"/>
                                      </p:to>
                                    </p:set>
                                    <p:animEffect transition="in" filter="box(out)">
                                      <p:cBhvr>
                                        <p:cTn id="10" dur="500"/>
                                        <p:tgtEl>
                                          <p:spTgt spid="35846"/>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5847"/>
                                        </p:tgtEl>
                                        <p:attrNameLst>
                                          <p:attrName>style.visibility</p:attrName>
                                        </p:attrNameLst>
                                      </p:cBhvr>
                                      <p:to>
                                        <p:strVal val="visible"/>
                                      </p:to>
                                    </p:set>
                                    <p:animEffect transition="in" filter="box(out)">
                                      <p:cBhvr>
                                        <p:cTn id="13" dur="500"/>
                                        <p:tgtEl>
                                          <p:spTgt spid="35847"/>
                                        </p:tgtEl>
                                      </p:cBhvr>
                                    </p:animEffect>
                                  </p:childTnLst>
                                </p:cTn>
                              </p:par>
                            </p:childTnLst>
                          </p:cTn>
                        </p:par>
                        <p:par>
                          <p:cTn id="14" fill="hold" nodeType="afterGroup">
                            <p:stCondLst>
                              <p:cond delay="500"/>
                            </p:stCondLst>
                            <p:childTnLst>
                              <p:par>
                                <p:cTn id="15" presetID="4" presetClass="entr" presetSubtype="32" fill="hold" nodeType="afterEffect">
                                  <p:stCondLst>
                                    <p:cond delay="0"/>
                                  </p:stCondLst>
                                  <p:childTnLst>
                                    <p:set>
                                      <p:cBhvr>
                                        <p:cTn id="16" dur="1" fill="hold">
                                          <p:stCondLst>
                                            <p:cond delay="0"/>
                                          </p:stCondLst>
                                        </p:cTn>
                                        <p:tgtEl>
                                          <p:spTgt spid="35848"/>
                                        </p:tgtEl>
                                        <p:attrNameLst>
                                          <p:attrName>style.visibility</p:attrName>
                                        </p:attrNameLst>
                                      </p:cBhvr>
                                      <p:to>
                                        <p:strVal val="visible"/>
                                      </p:to>
                                    </p:set>
                                    <p:animEffect transition="in" filter="box(out)">
                                      <p:cBhvr>
                                        <p:cTn id="17"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p:bldP spid="358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D4C98D1-78CF-4BAB-8226-E6351CA1F0D5}"/>
              </a:ext>
            </a:extLst>
          </p:cNvPr>
          <p:cNvSpPr>
            <a:spLocks noGrp="1" noChangeArrowheads="1"/>
          </p:cNvSpPr>
          <p:nvPr>
            <p:ph type="title"/>
          </p:nvPr>
        </p:nvSpPr>
        <p:spPr>
          <a:xfrm>
            <a:off x="2286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Units</a:t>
            </a:r>
          </a:p>
        </p:txBody>
      </p:sp>
      <p:sp>
        <p:nvSpPr>
          <p:cNvPr id="36867" name="Rectangle 3">
            <a:extLst>
              <a:ext uri="{FF2B5EF4-FFF2-40B4-BE49-F238E27FC236}">
                <a16:creationId xmlns:a16="http://schemas.microsoft.com/office/drawing/2014/main" id="{9D21F43B-8137-4AF5-B37E-AC995A9A264D}"/>
              </a:ext>
            </a:extLst>
          </p:cNvPr>
          <p:cNvSpPr>
            <a:spLocks noGrp="1" noChangeArrowheads="1"/>
          </p:cNvSpPr>
          <p:nvPr>
            <p:ph sz="quarter" idx="1"/>
          </p:nvPr>
        </p:nvSpPr>
        <p:spPr>
          <a:xfrm>
            <a:off x="609600" y="1905000"/>
            <a:ext cx="8305800" cy="1676400"/>
          </a:xfrm>
        </p:spPr>
        <p:txBody>
          <a:bodyPr/>
          <a:lstStyle/>
          <a:p>
            <a:pPr eaLnBrk="1" hangingPunct="1">
              <a:buFont typeface="Wingdings" panose="05000000000000000000" pitchFamily="2" charset="2"/>
              <a:buChar char="l"/>
            </a:pPr>
            <a:r>
              <a:rPr lang="en-US" altLang="zh-CN" sz="2400" b="1" i="1" dirty="0">
                <a:latin typeface="Times New Roman" panose="02020603050405020304" pitchFamily="18" charset="0"/>
                <a:cs typeface="Times New Roman" panose="02020603050405020304" pitchFamily="18" charset="0"/>
              </a:rPr>
              <a:t>Units of Force = </a:t>
            </a:r>
            <a:r>
              <a:rPr lang="en-US" altLang="zh-CN" sz="2400" b="1" i="1" dirty="0" err="1">
                <a:latin typeface="Times New Roman" panose="02020603050405020304" pitchFamily="18" charset="0"/>
                <a:cs typeface="Times New Roman" panose="02020603050405020304" pitchFamily="18" charset="0"/>
              </a:rPr>
              <a:t>Newtons</a:t>
            </a:r>
            <a:r>
              <a:rPr lang="en-US" altLang="zh-CN" sz="2400" b="1" i="1" dirty="0">
                <a:latin typeface="Times New Roman" panose="02020603050405020304" pitchFamily="18" charset="0"/>
                <a:cs typeface="Times New Roman" panose="02020603050405020304" pitchFamily="18" charset="0"/>
              </a:rPr>
              <a:t> (N)</a:t>
            </a:r>
          </a:p>
          <a:p>
            <a:pPr lvl="1" eaLnBrk="1" hangingPunct="1">
              <a:buFontTx/>
              <a:buNone/>
            </a:pPr>
            <a:r>
              <a:rPr lang="en-US" altLang="zh-CN" sz="2400" b="1" i="1" dirty="0">
                <a:latin typeface="Times New Roman" panose="02020603050405020304" pitchFamily="18" charset="0"/>
                <a:cs typeface="Times New Roman" panose="02020603050405020304" pitchFamily="18" charset="0"/>
              </a:rPr>
              <a:t>SI units for mass is kg</a:t>
            </a:r>
          </a:p>
          <a:p>
            <a:pPr lvl="1" eaLnBrk="1" hangingPunct="1">
              <a:buFontTx/>
              <a:buNone/>
            </a:pPr>
            <a:r>
              <a:rPr lang="en-US" altLang="zh-CN" sz="2400" b="1" i="1" dirty="0">
                <a:latin typeface="Times New Roman" panose="02020603050405020304" pitchFamily="18" charset="0"/>
                <a:cs typeface="Times New Roman" panose="02020603050405020304" pitchFamily="18" charset="0"/>
              </a:rPr>
              <a:t>SI units for acceleration is m/s</a:t>
            </a:r>
            <a:r>
              <a:rPr lang="en-US" altLang="zh-CN" sz="2400" b="1" i="1" baseline="30000" dirty="0">
                <a:latin typeface="Times New Roman" panose="02020603050405020304" pitchFamily="18" charset="0"/>
                <a:cs typeface="Times New Roman" panose="02020603050405020304" pitchFamily="18" charset="0"/>
              </a:rPr>
              <a:t>2</a:t>
            </a:r>
          </a:p>
        </p:txBody>
      </p:sp>
      <p:sp>
        <p:nvSpPr>
          <p:cNvPr id="7172" name="Text Box 6">
            <a:extLst>
              <a:ext uri="{FF2B5EF4-FFF2-40B4-BE49-F238E27FC236}">
                <a16:creationId xmlns:a16="http://schemas.microsoft.com/office/drawing/2014/main" id="{847744C3-56EF-427D-858F-7A48E8ADB8B0}"/>
              </a:ext>
            </a:extLst>
          </p:cNvPr>
          <p:cNvSpPr txBox="1">
            <a:spLocks noChangeArrowheads="1"/>
          </p:cNvSpPr>
          <p:nvPr/>
        </p:nvSpPr>
        <p:spPr bwMode="auto">
          <a:xfrm>
            <a:off x="1905000" y="4038600"/>
            <a:ext cx="518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zh-CN" sz="3200" b="1" i="1" dirty="0">
                <a:latin typeface="Times New Roman" panose="02020603050405020304" pitchFamily="18" charset="0"/>
                <a:cs typeface="Times New Roman" panose="02020603050405020304" pitchFamily="18" charset="0"/>
              </a:rPr>
              <a:t>1 Newton (N) = 1kg * m/s</a:t>
            </a:r>
            <a:r>
              <a:rPr lang="en-US" altLang="zh-CN" sz="3200" b="1" i="1" baseline="30000" dirty="0">
                <a:latin typeface="Times New Roman" panose="02020603050405020304" pitchFamily="18" charset="0"/>
                <a:cs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blinds(horizontal)">
                                      <p:cBhvr>
                                        <p:cTn id="7" dur="250"/>
                                        <p:tgtEl>
                                          <p:spTgt spid="368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blinds(horizontal)">
                                      <p:cBhvr>
                                        <p:cTn id="10" dur="250"/>
                                        <p:tgtEl>
                                          <p:spTgt spid="3686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blinds(horizontal)">
                                      <p:cBhvr>
                                        <p:cTn id="13" dur="250"/>
                                        <p:tgtEl>
                                          <p:spTgt spid="368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F7F6F1F-9095-40BE-B10E-EA4C7DDE22CE}"/>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Apparatus</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0089A517-7D59-4327-B602-FE79DE15563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28800"/>
            <a:ext cx="8229600" cy="4572000"/>
          </a:xfrm>
          <a:prstGeom prst="rect">
            <a:avLst/>
          </a:prstGeom>
          <a:noFill/>
          <a:ln>
            <a:noFill/>
          </a:ln>
        </p:spPr>
      </p:pic>
    </p:spTree>
    <p:extLst>
      <p:ext uri="{BB962C8B-B14F-4D97-AF65-F5344CB8AC3E}">
        <p14:creationId xmlns:p14="http://schemas.microsoft.com/office/powerpoint/2010/main" val="1328250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F7F6F1F-9095-40BE-B10E-EA4C7DDE22CE}"/>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Apparatus</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26D07AB1-A2C7-4085-96B1-F3F0B9A2460A}"/>
              </a:ext>
            </a:extLst>
          </p:cNvPr>
          <p:cNvPicPr>
            <a:picLocks noChangeAspect="1" noChangeArrowheads="1"/>
          </p:cNvPicPr>
          <p:nvPr/>
        </p:nvPicPr>
        <p:blipFill rotWithShape="1">
          <a:blip r:embed="rId3" cstate="print"/>
          <a:srcRect t="14430" b="13418"/>
          <a:stretch/>
        </p:blipFill>
        <p:spPr bwMode="auto">
          <a:xfrm>
            <a:off x="390258" y="2286000"/>
            <a:ext cx="8448942"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1D1054C-378C-48E3-97FA-5B802DD91497}"/>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Velocity Measurement</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7893" name="Text Box 5">
            <a:extLst>
              <a:ext uri="{FF2B5EF4-FFF2-40B4-BE49-F238E27FC236}">
                <a16:creationId xmlns:a16="http://schemas.microsoft.com/office/drawing/2014/main" id="{89AB5D7D-1B7D-4A90-A7A6-43FAD2E70195}"/>
              </a:ext>
            </a:extLst>
          </p:cNvPr>
          <p:cNvSpPr>
            <a:spLocks noGrp="1" noChangeArrowheads="1"/>
          </p:cNvSpPr>
          <p:nvPr>
            <p:ph sz="quarter" idx="1"/>
          </p:nvPr>
        </p:nvSpPr>
        <p:spPr>
          <a:xfrm>
            <a:off x="533400" y="1676400"/>
            <a:ext cx="8305800" cy="1143000"/>
          </a:xfrm>
          <a:noFill/>
        </p:spPr>
        <p:txBody>
          <a:bodyPr>
            <a:normAutofit/>
          </a:bodyPr>
          <a:lstStyle/>
          <a:p>
            <a:pPr eaLnBrk="1" hangingPunct="1">
              <a:lnSpc>
                <a:spcPct val="90000"/>
              </a:lnSpc>
              <a:spcAft>
                <a:spcPct val="20000"/>
              </a:spcAft>
              <a:buFont typeface="Wingdings" panose="05000000000000000000" pitchFamily="2" charset="2"/>
              <a:buChar char="l"/>
              <a:tabLst>
                <a:tab pos="228600" algn="l"/>
                <a:tab pos="1943100" algn="l"/>
              </a:tabLst>
            </a:pPr>
            <a:r>
              <a:rPr lang="en-US" altLang="zh-CN" sz="2400" b="1" i="1" dirty="0">
                <a:latin typeface="Times New Roman" panose="02020603050405020304" pitchFamily="18" charset="0"/>
                <a:cs typeface="Times New Roman" panose="02020603050405020304" pitchFamily="18" charset="0"/>
              </a:rPr>
              <a:t>The measurement of velocity</a:t>
            </a:r>
          </a:p>
        </p:txBody>
      </p:sp>
      <p:graphicFrame>
        <p:nvGraphicFramePr>
          <p:cNvPr id="6" name="Object 4">
            <a:extLst>
              <a:ext uri="{FF2B5EF4-FFF2-40B4-BE49-F238E27FC236}">
                <a16:creationId xmlns:a16="http://schemas.microsoft.com/office/drawing/2014/main" id="{7BA38297-91BE-4B61-86AD-E20C74D80D16}"/>
              </a:ext>
            </a:extLst>
          </p:cNvPr>
          <p:cNvGraphicFramePr>
            <a:graphicFrameLocks noChangeAspect="1"/>
          </p:cNvGraphicFramePr>
          <p:nvPr>
            <p:extLst>
              <p:ext uri="{D42A27DB-BD31-4B8C-83A1-F6EECF244321}">
                <p14:modId xmlns:p14="http://schemas.microsoft.com/office/powerpoint/2010/main" val="1587823219"/>
              </p:ext>
            </p:extLst>
          </p:nvPr>
        </p:nvGraphicFramePr>
        <p:xfrm>
          <a:off x="2185988" y="2755900"/>
          <a:ext cx="1725612" cy="1346200"/>
        </p:xfrm>
        <a:graphic>
          <a:graphicData uri="http://schemas.openxmlformats.org/presentationml/2006/ole">
            <mc:AlternateContent xmlns:mc="http://schemas.openxmlformats.org/markup-compatibility/2006">
              <mc:Choice xmlns:v="urn:schemas-microsoft-com:vml" Requires="v">
                <p:oleObj spid="_x0000_s8302" name="Equation" r:id="rId4" imgW="469800" imgH="393480" progId="Equation.DSMT4">
                  <p:embed/>
                </p:oleObj>
              </mc:Choice>
              <mc:Fallback>
                <p:oleObj name="Equation" r:id="rId4" imgW="469800" imgH="393480" progId="Equation.DSMT4">
                  <p:embed/>
                  <p:pic>
                    <p:nvPicPr>
                      <p:cNvPr id="7172" name="Object 4"/>
                      <p:cNvPicPr>
                        <a:picLocks noChangeAspect="1" noChangeArrowheads="1"/>
                      </p:cNvPicPr>
                      <p:nvPr/>
                    </p:nvPicPr>
                    <p:blipFill>
                      <a:blip r:embed="rId5"/>
                      <a:srcRect/>
                      <a:stretch>
                        <a:fillRect/>
                      </a:stretch>
                    </p:blipFill>
                    <p:spPr bwMode="auto">
                      <a:xfrm>
                        <a:off x="2185988" y="2755900"/>
                        <a:ext cx="1725612" cy="1346200"/>
                      </a:xfrm>
                      <a:prstGeom prst="rect">
                        <a:avLst/>
                      </a:prstGeom>
                      <a:noFill/>
                    </p:spPr>
                  </p:pic>
                </p:oleObj>
              </mc:Fallback>
            </mc:AlternateContent>
          </a:graphicData>
        </a:graphic>
      </p:graphicFrame>
      <p:graphicFrame>
        <p:nvGraphicFramePr>
          <p:cNvPr id="7" name="Object 20">
            <a:extLst>
              <a:ext uri="{FF2B5EF4-FFF2-40B4-BE49-F238E27FC236}">
                <a16:creationId xmlns:a16="http://schemas.microsoft.com/office/drawing/2014/main" id="{BF0E1013-5ADE-4A77-B312-76D4BD9135A4}"/>
              </a:ext>
            </a:extLst>
          </p:cNvPr>
          <p:cNvGraphicFramePr>
            <a:graphicFrameLocks noChangeAspect="1"/>
          </p:cNvGraphicFramePr>
          <p:nvPr>
            <p:extLst>
              <p:ext uri="{D42A27DB-BD31-4B8C-83A1-F6EECF244321}">
                <p14:modId xmlns:p14="http://schemas.microsoft.com/office/powerpoint/2010/main" val="692298919"/>
              </p:ext>
            </p:extLst>
          </p:nvPr>
        </p:nvGraphicFramePr>
        <p:xfrm>
          <a:off x="1568450" y="4745038"/>
          <a:ext cx="2959100" cy="873125"/>
        </p:xfrm>
        <a:graphic>
          <a:graphicData uri="http://schemas.openxmlformats.org/presentationml/2006/ole">
            <mc:AlternateContent xmlns:mc="http://schemas.openxmlformats.org/markup-compatibility/2006">
              <mc:Choice xmlns:v="urn:schemas-microsoft-com:vml" Requires="v">
                <p:oleObj spid="_x0000_s8303" name="Equation" r:id="rId6" imgW="774360" imgH="228600" progId="Equation.DSMT4">
                  <p:embed/>
                </p:oleObj>
              </mc:Choice>
              <mc:Fallback>
                <p:oleObj name="Equation" r:id="rId6" imgW="774360" imgH="228600" progId="Equation.DSMT4">
                  <p:embed/>
                  <p:pic>
                    <p:nvPicPr>
                      <p:cNvPr id="7182" name="Object 20"/>
                      <p:cNvPicPr>
                        <a:picLocks noChangeAspect="1" noChangeArrowheads="1"/>
                      </p:cNvPicPr>
                      <p:nvPr/>
                    </p:nvPicPr>
                    <p:blipFill>
                      <a:blip r:embed="rId7"/>
                      <a:srcRect/>
                      <a:stretch>
                        <a:fillRect/>
                      </a:stretch>
                    </p:blipFill>
                    <p:spPr bwMode="auto">
                      <a:xfrm>
                        <a:off x="1568450" y="4745038"/>
                        <a:ext cx="2959100" cy="873125"/>
                      </a:xfrm>
                      <a:prstGeom prst="rect">
                        <a:avLst/>
                      </a:prstGeom>
                      <a:noFill/>
                    </p:spPr>
                  </p:pic>
                </p:oleObj>
              </mc:Fallback>
            </mc:AlternateContent>
          </a:graphicData>
        </a:graphic>
      </p:graphicFrame>
      <p:pic>
        <p:nvPicPr>
          <p:cNvPr id="8" name="Picture 2">
            <a:extLst>
              <a:ext uri="{FF2B5EF4-FFF2-40B4-BE49-F238E27FC236}">
                <a16:creationId xmlns:a16="http://schemas.microsoft.com/office/drawing/2014/main" id="{BD982CDB-F6D7-48C7-B6EF-AD60D9532CAE}"/>
              </a:ext>
            </a:extLst>
          </p:cNvPr>
          <p:cNvPicPr>
            <a:picLocks noChangeAspect="1" noChangeArrowheads="1"/>
          </p:cNvPicPr>
          <p:nvPr/>
        </p:nvPicPr>
        <p:blipFill rotWithShape="1">
          <a:blip r:embed="rId8" cstate="print"/>
          <a:srcRect t="4598" r="5229"/>
          <a:stretch/>
        </p:blipFill>
        <p:spPr bwMode="auto">
          <a:xfrm>
            <a:off x="6096000" y="1828800"/>
            <a:ext cx="2564877" cy="45883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ox(out)">
                                      <p:cBhvr>
                                        <p:cTn id="7"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1D1054C-378C-48E3-97FA-5B802DD91497}"/>
              </a:ext>
            </a:extLst>
          </p:cNvPr>
          <p:cNvSpPr>
            <a:spLocks noGrp="1" noChangeArrowheads="1"/>
          </p:cNvSpPr>
          <p:nvPr>
            <p:ph type="title"/>
          </p:nvPr>
        </p:nvSpPr>
        <p:spPr>
          <a:xfrm>
            <a:off x="3048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Vernier Caliper</a:t>
            </a:r>
          </a:p>
        </p:txBody>
      </p:sp>
      <p:sp>
        <p:nvSpPr>
          <p:cNvPr id="37893" name="Text Box 5">
            <a:extLst>
              <a:ext uri="{FF2B5EF4-FFF2-40B4-BE49-F238E27FC236}">
                <a16:creationId xmlns:a16="http://schemas.microsoft.com/office/drawing/2014/main" id="{89AB5D7D-1B7D-4A90-A7A6-43FAD2E70195}"/>
              </a:ext>
            </a:extLst>
          </p:cNvPr>
          <p:cNvSpPr>
            <a:spLocks noGrp="1" noChangeArrowheads="1"/>
          </p:cNvSpPr>
          <p:nvPr>
            <p:ph sz="quarter" idx="1"/>
          </p:nvPr>
        </p:nvSpPr>
        <p:spPr>
          <a:xfrm>
            <a:off x="533400" y="1676400"/>
            <a:ext cx="8305800" cy="1143000"/>
          </a:xfrm>
          <a:noFill/>
        </p:spPr>
        <p:txBody>
          <a:bodyPr>
            <a:normAutofit/>
          </a:bodyPr>
          <a:lstStyle/>
          <a:p>
            <a:pPr>
              <a:lnSpc>
                <a:spcPct val="90000"/>
              </a:lnSpc>
              <a:spcAft>
                <a:spcPct val="20000"/>
              </a:spcAft>
              <a:buFont typeface="Wingdings" panose="05000000000000000000" pitchFamily="2" charset="2"/>
              <a:buChar char="l"/>
              <a:tabLst>
                <a:tab pos="228600" algn="l"/>
                <a:tab pos="1943100" algn="l"/>
              </a:tabLst>
            </a:pPr>
            <a:r>
              <a:rPr lang="en-US" altLang="zh-CN" sz="2400" b="1" i="1" dirty="0">
                <a:latin typeface="Times New Roman" panose="02020603050405020304" pitchFamily="18" charset="0"/>
                <a:cs typeface="Times New Roman" panose="02020603050405020304" pitchFamily="18" charset="0"/>
              </a:rPr>
              <a:t>The measurement of</a:t>
            </a:r>
          </a:p>
        </p:txBody>
      </p:sp>
      <p:pic>
        <p:nvPicPr>
          <p:cNvPr id="2" name="图片 1"/>
          <p:cNvPicPr>
            <a:picLocks noChangeAspect="1"/>
          </p:cNvPicPr>
          <p:nvPr/>
        </p:nvPicPr>
        <p:blipFill>
          <a:blip r:embed="rId3"/>
          <a:stretch>
            <a:fillRect/>
          </a:stretch>
        </p:blipFill>
        <p:spPr>
          <a:xfrm>
            <a:off x="109140" y="2667000"/>
            <a:ext cx="8727129" cy="2667000"/>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581400" y="1610380"/>
                <a:ext cx="6477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𝛥</m:t>
                      </m:r>
                      <m:r>
                        <a:rPr lang="zh-CN" altLang="en-US" sz="2800" i="1">
                          <a:latin typeface="Cambria Math" panose="02040503050406030204" pitchFamily="18" charset="0"/>
                        </a:rPr>
                        <m:t>𝐿</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581400" y="1610380"/>
                <a:ext cx="647700"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6445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box(out)">
                                      <p:cBhvr>
                                        <p:cTn id="7" dur="500"/>
                                        <p:tgtEl>
                                          <p:spTgt spid="37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E2257A3-AC61-4E18-9754-1D3F0D3218BE}"/>
              </a:ext>
            </a:extLst>
          </p:cNvPr>
          <p:cNvSpPr>
            <a:spLocks noGrp="1" noChangeArrowheads="1"/>
          </p:cNvSpPr>
          <p:nvPr>
            <p:ph type="title"/>
          </p:nvPr>
        </p:nvSpPr>
        <p:spPr>
          <a:xfrm>
            <a:off x="381000" y="304800"/>
            <a:ext cx="8153400" cy="990600"/>
          </a:xfrm>
        </p:spPr>
        <p:txBody>
          <a:bodyPr>
            <a:normAutofit/>
          </a:bodyPr>
          <a:lstStyle/>
          <a:p>
            <a:pPr eaLnBrk="1" hangingPunct="1"/>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Acceleration</a:t>
            </a:r>
          </a:p>
        </p:txBody>
      </p:sp>
      <p:sp>
        <p:nvSpPr>
          <p:cNvPr id="38916" name="Text Box 4">
            <a:extLst>
              <a:ext uri="{FF2B5EF4-FFF2-40B4-BE49-F238E27FC236}">
                <a16:creationId xmlns:a16="http://schemas.microsoft.com/office/drawing/2014/main" id="{8A94259C-91D9-4506-AD74-E9216A33F3E4}"/>
              </a:ext>
            </a:extLst>
          </p:cNvPr>
          <p:cNvSpPr txBox="1">
            <a:spLocks noChangeArrowheads="1"/>
          </p:cNvSpPr>
          <p:nvPr/>
        </p:nvSpPr>
        <p:spPr bwMode="auto">
          <a:xfrm>
            <a:off x="609600" y="1752600"/>
            <a:ext cx="7772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lvl="0" eaLnBrk="1" hangingPunct="1">
              <a:lnSpc>
                <a:spcPct val="90000"/>
              </a:lnSpc>
              <a:spcBef>
                <a:spcPct val="20000"/>
              </a:spcBef>
              <a:spcAft>
                <a:spcPct val="20000"/>
              </a:spcAft>
              <a:buFontTx/>
              <a:buChar char="•"/>
            </a:pPr>
            <a:r>
              <a:rPr lang="en-US" altLang="zh-CN" sz="2400" b="1" i="1" dirty="0">
                <a:latin typeface="Times New Roman" panose="02020603050405020304" pitchFamily="18" charset="0"/>
                <a:cs typeface="Times New Roman" panose="02020603050405020304" pitchFamily="18" charset="0"/>
              </a:rPr>
              <a:t>The measurement of acceleration</a:t>
            </a:r>
          </a:p>
        </p:txBody>
      </p:sp>
      <p:graphicFrame>
        <p:nvGraphicFramePr>
          <p:cNvPr id="6" name="Object 4">
            <a:extLst>
              <a:ext uri="{FF2B5EF4-FFF2-40B4-BE49-F238E27FC236}">
                <a16:creationId xmlns:a16="http://schemas.microsoft.com/office/drawing/2014/main" id="{974EEE0F-CF7E-43A2-8E49-02CA1FAC4124}"/>
              </a:ext>
            </a:extLst>
          </p:cNvPr>
          <p:cNvGraphicFramePr>
            <a:graphicFrameLocks noChangeAspect="1"/>
          </p:cNvGraphicFramePr>
          <p:nvPr>
            <p:extLst>
              <p:ext uri="{D42A27DB-BD31-4B8C-83A1-F6EECF244321}">
                <p14:modId xmlns:p14="http://schemas.microsoft.com/office/powerpoint/2010/main" val="1635055267"/>
              </p:ext>
            </p:extLst>
          </p:nvPr>
        </p:nvGraphicFramePr>
        <p:xfrm>
          <a:off x="790575" y="3214720"/>
          <a:ext cx="2381250" cy="1245111"/>
        </p:xfrm>
        <a:graphic>
          <a:graphicData uri="http://schemas.openxmlformats.org/presentationml/2006/ole">
            <mc:AlternateContent xmlns:mc="http://schemas.openxmlformats.org/markup-compatibility/2006">
              <mc:Choice xmlns:v="urn:schemas-microsoft-com:vml" Requires="v">
                <p:oleObj spid="_x0000_s9274" name="Equation" r:id="rId4" imgW="876300" imgH="457200" progId="Equation.DSMT4">
                  <p:embed/>
                </p:oleObj>
              </mc:Choice>
              <mc:Fallback>
                <p:oleObj name="Equation" r:id="rId4" imgW="876300" imgH="457200" progId="Equation.DSMT4">
                  <p:embed/>
                  <p:pic>
                    <p:nvPicPr>
                      <p:cNvPr id="81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5" y="3214720"/>
                        <a:ext cx="2381250" cy="1245111"/>
                      </a:xfrm>
                      <a:prstGeom prst="rect">
                        <a:avLst/>
                      </a:prstGeom>
                      <a:noFill/>
                    </p:spPr>
                  </p:pic>
                </p:oleObj>
              </mc:Fallback>
            </mc:AlternateContent>
          </a:graphicData>
        </a:graphic>
      </p:graphicFrame>
      <p:pic>
        <p:nvPicPr>
          <p:cNvPr id="2" name="图片 1">
            <a:extLst>
              <a:ext uri="{FF2B5EF4-FFF2-40B4-BE49-F238E27FC236}">
                <a16:creationId xmlns:a16="http://schemas.microsoft.com/office/drawing/2014/main" id="{EB13446C-2A50-445B-9701-3136483D8BF6}"/>
              </a:ext>
            </a:extLst>
          </p:cNvPr>
          <p:cNvPicPr>
            <a:picLocks noChangeAspect="1"/>
          </p:cNvPicPr>
          <p:nvPr/>
        </p:nvPicPr>
        <p:blipFill>
          <a:blip r:embed="rId6"/>
          <a:stretch>
            <a:fillRect/>
          </a:stretch>
        </p:blipFill>
        <p:spPr>
          <a:xfrm>
            <a:off x="3834632" y="2592931"/>
            <a:ext cx="4986588" cy="3733800"/>
          </a:xfrm>
          <a:prstGeom prst="rect">
            <a:avLst/>
          </a:prstGeom>
        </p:spPr>
      </p:pic>
      <p:sp>
        <p:nvSpPr>
          <p:cNvPr id="10" name="Text Box 4">
            <a:extLst>
              <a:ext uri="{FF2B5EF4-FFF2-40B4-BE49-F238E27FC236}">
                <a16:creationId xmlns:a16="http://schemas.microsoft.com/office/drawing/2014/main" id="{18FEFD0F-977A-4CDC-907B-86CBCA7FC4DB}"/>
              </a:ext>
            </a:extLst>
          </p:cNvPr>
          <p:cNvSpPr txBox="1">
            <a:spLocks noChangeArrowheads="1"/>
          </p:cNvSpPr>
          <p:nvPr/>
        </p:nvSpPr>
        <p:spPr bwMode="auto">
          <a:xfrm>
            <a:off x="76200" y="4978670"/>
            <a:ext cx="381000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marL="342900" indent="-342900">
              <a:tabLst>
                <a:tab pos="228600" algn="l"/>
                <a:tab pos="1943100" algn="l"/>
              </a:tabLst>
              <a:defRPr>
                <a:solidFill>
                  <a:schemeClr val="tx1"/>
                </a:solidFill>
                <a:latin typeface="Arial" panose="020B0604020202020204" pitchFamily="34" charset="0"/>
              </a:defRPr>
            </a:lvl1pPr>
            <a:lvl2pPr marL="742950" indent="-285750">
              <a:tabLst>
                <a:tab pos="228600" algn="l"/>
                <a:tab pos="1943100" algn="l"/>
              </a:tabLst>
              <a:defRPr>
                <a:solidFill>
                  <a:schemeClr val="tx1"/>
                </a:solidFill>
                <a:latin typeface="Arial" panose="020B0604020202020204" pitchFamily="34" charset="0"/>
              </a:defRPr>
            </a:lvl2pPr>
            <a:lvl3pPr marL="1143000" indent="-228600">
              <a:tabLst>
                <a:tab pos="228600" algn="l"/>
                <a:tab pos="1943100" algn="l"/>
              </a:tabLst>
              <a:defRPr>
                <a:solidFill>
                  <a:schemeClr val="tx1"/>
                </a:solidFill>
                <a:latin typeface="Arial" panose="020B0604020202020204" pitchFamily="34" charset="0"/>
              </a:defRPr>
            </a:lvl3pPr>
            <a:lvl4pPr marL="1600200" indent="-228600">
              <a:tabLst>
                <a:tab pos="228600" algn="l"/>
                <a:tab pos="1943100" algn="l"/>
              </a:tabLst>
              <a:defRPr>
                <a:solidFill>
                  <a:schemeClr val="tx1"/>
                </a:solidFill>
                <a:latin typeface="Arial" panose="020B0604020202020204" pitchFamily="34" charset="0"/>
              </a:defRPr>
            </a:lvl4pPr>
            <a:lvl5pPr marL="2057400" indent="-228600">
              <a:tabLst>
                <a:tab pos="228600" algn="l"/>
                <a:tab pos="1943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1943100" algn="l"/>
              </a:tabLst>
              <a:defRPr>
                <a:solidFill>
                  <a:schemeClr val="tx1"/>
                </a:solidFill>
                <a:latin typeface="Arial" panose="020B0604020202020204" pitchFamily="34" charset="0"/>
              </a:defRPr>
            </a:lvl9pPr>
          </a:lstStyle>
          <a:p>
            <a:pPr marL="0" lvl="0" indent="0" eaLnBrk="1" hangingPunct="1">
              <a:lnSpc>
                <a:spcPct val="90000"/>
              </a:lnSpc>
              <a:spcBef>
                <a:spcPct val="20000"/>
              </a:spcBef>
              <a:spcAft>
                <a:spcPct val="20000"/>
              </a:spcAft>
            </a:pPr>
            <a:r>
              <a:rPr lang="zh-CN" altLang="zh-CN" sz="2800" spc="5"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3200" i="1" spc="5"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3200" spc="5"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altLang="zh-CN" sz="3200" spc="5"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3200" i="1" spc="5"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a:t>
            </a:r>
            <a:r>
              <a:rPr lang="en-US" altLang="zh-CN" sz="3200" spc="5" baseline="-25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3200" spc="5"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is the distance between the two photogates.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ox(out)">
                                      <p:cBhvr>
                                        <p:cTn id="7" dur="500"/>
                                        <p:tgtEl>
                                          <p:spTgt spid="38916"/>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ou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10"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梅努斯">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主题-梅努斯" id="{00AEB2A7-F811-4586-BBA1-80F46116D2EE}" vid="{93F8EEDB-7269-4F6A-BEE1-5928765FCDE0}"/>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01072118</Template>
  <TotalTime>1478</TotalTime>
  <Words>2206</Words>
  <Application>Microsoft Office PowerPoint</Application>
  <PresentationFormat>全屏显示(4:3)</PresentationFormat>
  <Paragraphs>253</Paragraphs>
  <Slides>28</Slides>
  <Notes>27</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40" baseType="lpstr">
      <vt:lpstr>黑体</vt:lpstr>
      <vt:lpstr>华文仿宋</vt:lpstr>
      <vt:lpstr>宋体</vt:lpstr>
      <vt:lpstr>Arial</vt:lpstr>
      <vt:lpstr>Cambria Math</vt:lpstr>
      <vt:lpstr>Times New Roman</vt:lpstr>
      <vt:lpstr>Tw Cen MT</vt:lpstr>
      <vt:lpstr>Wingdings</vt:lpstr>
      <vt:lpstr>Wingdings 2</vt:lpstr>
      <vt:lpstr>中性</vt:lpstr>
      <vt:lpstr>主题-梅努斯</vt:lpstr>
      <vt:lpstr>Equation</vt:lpstr>
      <vt:lpstr>PowerPoint 演示文稿</vt:lpstr>
      <vt:lpstr>Aim</vt:lpstr>
      <vt:lpstr>Theory</vt:lpstr>
      <vt:lpstr>Units</vt:lpstr>
      <vt:lpstr>Apparatus</vt:lpstr>
      <vt:lpstr>Apparatus</vt:lpstr>
      <vt:lpstr>Velocity Measurement</vt:lpstr>
      <vt:lpstr>Vernier Caliper</vt:lpstr>
      <vt:lpstr>Acceleration</vt:lpstr>
      <vt:lpstr>Free-body Diagram</vt:lpstr>
      <vt:lpstr>Smart Timer</vt:lpstr>
      <vt:lpstr>Procedure</vt:lpstr>
      <vt:lpstr>Procedure</vt:lpstr>
      <vt:lpstr>Procedure</vt:lpstr>
      <vt:lpstr>Procedure</vt:lpstr>
      <vt:lpstr>Procedure</vt:lpstr>
      <vt:lpstr>Experimental Results</vt:lpstr>
      <vt:lpstr>Experimental Results</vt:lpstr>
      <vt:lpstr>Precautions</vt:lpstr>
      <vt:lpstr>Precautions</vt:lpstr>
      <vt:lpstr>Precautions</vt:lpstr>
      <vt:lpstr>Precautions</vt:lpstr>
      <vt:lpstr>Precautions</vt:lpstr>
      <vt:lpstr>Precautions</vt:lpstr>
      <vt:lpstr>Precautions</vt:lpstr>
      <vt:lpstr>Graph</vt:lpstr>
      <vt:lpstr>Graph</vt:lpstr>
      <vt:lpstr>Conclusions</vt:lpstr>
    </vt:vector>
  </TitlesOfParts>
  <Manager/>
  <Company>Center Grove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Newton’s Second Law of Motion</dc:title>
  <dc:subject/>
  <dc:creator>Center Grove</dc:creator>
  <cp:keywords/>
  <dc:description/>
  <cp:lastModifiedBy>lenovo</cp:lastModifiedBy>
  <cp:revision>81</cp:revision>
  <cp:lastPrinted>1601-01-01T00:00:00Z</cp:lastPrinted>
  <dcterms:created xsi:type="dcterms:W3CDTF">2006-04-27T12:42:17Z</dcterms:created>
  <dcterms:modified xsi:type="dcterms:W3CDTF">2020-10-13T01:26:08Z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TC010721181033</vt:lpwstr>
  </property>
</Properties>
</file>